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webm" ContentType="video/webm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56" r:id="rId1"/>
  </p:sldMasterIdLst>
  <p:notesMasterIdLst>
    <p:notesMasterId r:id="rId30"/>
  </p:notesMasterIdLst>
  <p:handoutMasterIdLst>
    <p:handoutMasterId r:id="rId31"/>
  </p:handoutMasterIdLst>
  <p:sldIdLst>
    <p:sldId id="334" r:id="rId2"/>
    <p:sldId id="256" r:id="rId3"/>
    <p:sldId id="313" r:id="rId4"/>
    <p:sldId id="310" r:id="rId5"/>
    <p:sldId id="312" r:id="rId6"/>
    <p:sldId id="340" r:id="rId7"/>
    <p:sldId id="314" r:id="rId8"/>
    <p:sldId id="318" r:id="rId9"/>
    <p:sldId id="338" r:id="rId10"/>
    <p:sldId id="317" r:id="rId11"/>
    <p:sldId id="316" r:id="rId12"/>
    <p:sldId id="339" r:id="rId13"/>
    <p:sldId id="337" r:id="rId14"/>
    <p:sldId id="319" r:id="rId15"/>
    <p:sldId id="324" r:id="rId16"/>
    <p:sldId id="326" r:id="rId17"/>
    <p:sldId id="327" r:id="rId18"/>
    <p:sldId id="329" r:id="rId19"/>
    <p:sldId id="328" r:id="rId20"/>
    <p:sldId id="330" r:id="rId21"/>
    <p:sldId id="331" r:id="rId22"/>
    <p:sldId id="332" r:id="rId23"/>
    <p:sldId id="333" r:id="rId24"/>
    <p:sldId id="335" r:id="rId25"/>
    <p:sldId id="336" r:id="rId26"/>
    <p:sldId id="323" r:id="rId27"/>
    <p:sldId id="297" r:id="rId28"/>
    <p:sldId id="299" r:id="rId29"/>
  </p:sldIdLst>
  <p:sldSz cx="22860000" cy="117348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70626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1pPr>
    <a:lvl2pPr marL="0" marR="0" indent="0" algn="ctr" defTabSz="70626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2pPr>
    <a:lvl3pPr marL="0" marR="0" indent="0" algn="ctr" defTabSz="70626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3pPr>
    <a:lvl4pPr marL="0" marR="0" indent="0" algn="ctr" defTabSz="70626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4pPr>
    <a:lvl5pPr marL="0" marR="0" indent="0" algn="ctr" defTabSz="70626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5pPr>
    <a:lvl6pPr marL="0" marR="0" indent="0" algn="ctr" defTabSz="70626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6pPr>
    <a:lvl7pPr marL="0" marR="0" indent="0" algn="ctr" defTabSz="70626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7pPr>
    <a:lvl8pPr marL="0" marR="0" indent="0" algn="ctr" defTabSz="70626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8pPr>
    <a:lvl9pPr marL="0" marR="0" indent="0" algn="ctr" defTabSz="70626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9pPr>
  </p:defaultTextStyle>
  <p:extLst>
    <p:ext uri="{EFAFB233-063F-42B5-8137-9DF3F51BA10A}">
      <p15:sldGuideLst xmlns:p15="http://schemas.microsoft.com/office/powerpoint/2012/main">
        <p15:guide id="1" orient="horz" pos="3696">
          <p15:clr>
            <a:srgbClr val="A4A3A4"/>
          </p15:clr>
        </p15:guide>
        <p15:guide id="2" pos="720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abina Panayotova" initials="SP" lastIdx="1" clrIdx="0">
    <p:extLst>
      <p:ext uri="{19B8F6BF-5375-455C-9EA6-DF929625EA0E}">
        <p15:presenceInfo xmlns:p15="http://schemas.microsoft.com/office/powerpoint/2012/main" userId="S-1-5-21-4077282837-1950384282-2482728020-1472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2D0D0"/>
    <a:srgbClr val="817C7B"/>
    <a:srgbClr val="C6B39E"/>
    <a:srgbClr val="D7CABB"/>
    <a:srgbClr val="886E50"/>
    <a:srgbClr val="F9F8EF"/>
    <a:srgbClr val="6C9199"/>
    <a:srgbClr val="D0CEC6"/>
    <a:srgbClr val="D3D1D4"/>
    <a:srgbClr val="A4A19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Col>
    <a:lastRow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2E8"/>
          </a:solidFill>
        </a:fill>
      </a:tcStyle>
    </a:wholeTbl>
    <a:band2H>
      <a:tcTxStyle/>
      <a:tcStyle>
        <a:tcBdr/>
        <a:fill>
          <a:solidFill>
            <a:srgbClr val="E6EAF4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2E7CB"/>
          </a:solidFill>
        </a:fill>
      </a:tcStyle>
    </a:wholeTbl>
    <a:band2H>
      <a:tcTxStyle/>
      <a:tcStyle>
        <a:tcBdr/>
        <a:fill>
          <a:solidFill>
            <a:srgbClr val="F8F4E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5CDDE"/>
          </a:solidFill>
        </a:fill>
      </a:tcStyle>
    </a:wholeTbl>
    <a:band2H>
      <a:tcTxStyle/>
      <a:tcStyle>
        <a:tcBdr/>
        <a:fill>
          <a:solidFill>
            <a:srgbClr val="EBE8E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347" autoAdjust="0"/>
    <p:restoredTop sz="75487" autoAdjust="0"/>
  </p:normalViewPr>
  <p:slideViewPr>
    <p:cSldViewPr snapToGrid="0">
      <p:cViewPr varScale="1">
        <p:scale>
          <a:sx n="46" d="100"/>
          <a:sy n="46" d="100"/>
        </p:scale>
        <p:origin x="48" y="255"/>
      </p:cViewPr>
      <p:guideLst>
        <p:guide orient="horz" pos="3696"/>
        <p:guide pos="7200"/>
      </p:guideLst>
    </p:cSldViewPr>
  </p:slideViewPr>
  <p:outlineViewPr>
    <p:cViewPr>
      <p:scale>
        <a:sx n="33" d="100"/>
        <a:sy n="33" d="100"/>
      </p:scale>
      <p:origin x="0" y="-8202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6" d="100"/>
          <a:sy n="96" d="100"/>
        </p:scale>
        <p:origin x="2706" y="10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58921E-C3E8-48B5-BD8A-58527753E658}" type="datetimeFigureOut">
              <a:rPr lang="en-US" smtClean="0"/>
              <a:t>5/11/2019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FEF471-DFAE-431B-81FB-B99C863E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6701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2" name="Shape 12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93380896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25000"/>
      </a:lnSpc>
      <a:defRPr sz="2400">
        <a:latin typeface="+mj-lt"/>
        <a:ea typeface="+mj-ea"/>
        <a:cs typeface="+mj-cs"/>
        <a:sym typeface="Avenir Roman"/>
      </a:defRPr>
    </a:lvl1pPr>
    <a:lvl2pPr indent="228600" defTabSz="457200" latinLnBrk="0">
      <a:lnSpc>
        <a:spcPct val="125000"/>
      </a:lnSpc>
      <a:defRPr sz="2400">
        <a:latin typeface="+mj-lt"/>
        <a:ea typeface="+mj-ea"/>
        <a:cs typeface="+mj-cs"/>
        <a:sym typeface="Avenir Roman"/>
      </a:defRPr>
    </a:lvl2pPr>
    <a:lvl3pPr indent="457200" defTabSz="457200" latinLnBrk="0">
      <a:lnSpc>
        <a:spcPct val="125000"/>
      </a:lnSpc>
      <a:defRPr sz="2400">
        <a:latin typeface="+mj-lt"/>
        <a:ea typeface="+mj-ea"/>
        <a:cs typeface="+mj-cs"/>
        <a:sym typeface="Avenir Roman"/>
      </a:defRPr>
    </a:lvl3pPr>
    <a:lvl4pPr indent="685800" defTabSz="457200" latinLnBrk="0">
      <a:lnSpc>
        <a:spcPct val="125000"/>
      </a:lnSpc>
      <a:defRPr sz="2400">
        <a:latin typeface="+mj-lt"/>
        <a:ea typeface="+mj-ea"/>
        <a:cs typeface="+mj-cs"/>
        <a:sym typeface="Avenir Roman"/>
      </a:defRPr>
    </a:lvl4pPr>
    <a:lvl5pPr indent="914400" defTabSz="457200" latinLnBrk="0">
      <a:lnSpc>
        <a:spcPct val="125000"/>
      </a:lnSpc>
      <a:defRPr sz="2400">
        <a:latin typeface="+mj-lt"/>
        <a:ea typeface="+mj-ea"/>
        <a:cs typeface="+mj-cs"/>
        <a:sym typeface="Avenir Roman"/>
      </a:defRPr>
    </a:lvl5pPr>
    <a:lvl6pPr indent="1143000" defTabSz="457200" latinLnBrk="0">
      <a:lnSpc>
        <a:spcPct val="125000"/>
      </a:lnSpc>
      <a:defRPr sz="2400">
        <a:latin typeface="+mj-lt"/>
        <a:ea typeface="+mj-ea"/>
        <a:cs typeface="+mj-cs"/>
        <a:sym typeface="Avenir Roman"/>
      </a:defRPr>
    </a:lvl6pPr>
    <a:lvl7pPr indent="1371600" defTabSz="457200" latinLnBrk="0">
      <a:lnSpc>
        <a:spcPct val="125000"/>
      </a:lnSpc>
      <a:defRPr sz="2400">
        <a:latin typeface="+mj-lt"/>
        <a:ea typeface="+mj-ea"/>
        <a:cs typeface="+mj-cs"/>
        <a:sym typeface="Avenir Roman"/>
      </a:defRPr>
    </a:lvl7pPr>
    <a:lvl8pPr indent="1600200" defTabSz="457200" latinLnBrk="0">
      <a:lnSpc>
        <a:spcPct val="125000"/>
      </a:lnSpc>
      <a:defRPr sz="2400">
        <a:latin typeface="+mj-lt"/>
        <a:ea typeface="+mj-ea"/>
        <a:cs typeface="+mj-cs"/>
        <a:sym typeface="Avenir Roman"/>
      </a:defRPr>
    </a:lvl8pPr>
    <a:lvl9pPr indent="1828800" defTabSz="457200" latinLnBrk="0">
      <a:lnSpc>
        <a:spcPct val="125000"/>
      </a:lnSpc>
      <a:defRPr sz="2400">
        <a:latin typeface="+mj-lt"/>
        <a:ea typeface="+mj-ea"/>
        <a:cs typeface="+mj-cs"/>
        <a:sym typeface="Avenir Roman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685800"/>
            <a:ext cx="66770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Please help me find a better version of this video!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4744893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685800"/>
            <a:ext cx="66770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  <a:t>When a program supports plug-ins, it enables customization…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07152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685800"/>
            <a:ext cx="66770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  <a:t>Web browsers have historically allowed executables as plug-ins, though they are now mostly deprecated. (These are a different type of software module than browser extensions.) Two plug-in examples are the Adobe Flash Player for playing videos and a Java virtual machine for running applets.</a:t>
            </a:r>
          </a:p>
          <a:p>
            <a:b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</a:br>
            <a: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  <a:t>A theme or skin is a preset package containing additional or changed graphical appearance details, achieved by the use of a graphical user interface (GUI) that can be applied to specific software and websites to suit the purpose, topic, or tastes of different users to customize the look and feel of a piece of computer software or an operating system front-end GUI (and window managers).</a:t>
            </a:r>
          </a:p>
          <a:p>
            <a:endParaRPr lang="en-US" dirty="0"/>
          </a:p>
          <a:p>
            <a: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  <a:t>We are surrounded by software that is extended via:</a:t>
            </a:r>
          </a:p>
          <a:p>
            <a:b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</a:br>
            <a: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  <a:t>- plugins</a:t>
            </a:r>
          </a:p>
          <a:p>
            <a: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  <a:t>- apps</a:t>
            </a:r>
          </a:p>
          <a:p>
            <a: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  <a:t>- applications</a:t>
            </a:r>
          </a:p>
          <a:p>
            <a: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  <a:t>- programs</a:t>
            </a:r>
          </a:p>
          <a:p>
            <a: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  <a:t>- whatever</a:t>
            </a:r>
          </a:p>
          <a:p>
            <a:b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</a:br>
            <a: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  <a:t>Yet when we design for the web, we usually don't think in this way.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02454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685800"/>
            <a:ext cx="66770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  <a:t>Thus today I am going to present a solution to this problem. One that I am going to share together with all of it's documentation at the end of this talk.</a:t>
            </a:r>
          </a:p>
          <a:p>
            <a:b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</a:br>
            <a: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  <a:t>This outline shows some of the major things that need to be considered when we are creating a plugin based system.</a:t>
            </a:r>
          </a:p>
          <a:p>
            <a:endParaRPr lang="en-US" sz="2400" b="0" dirty="0">
              <a:effectLst/>
              <a:latin typeface="+mj-lt"/>
              <a:ea typeface="+mj-ea"/>
              <a:cs typeface="+mj-cs"/>
              <a:sym typeface="Avenir Roman"/>
            </a:endParaRPr>
          </a:p>
          <a:p>
            <a: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  <a:t>- Host application -&gt; We need a host application/environment an ecosystem where our features are going to be plugged.</a:t>
            </a:r>
          </a:p>
          <a:p>
            <a: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  <a:t>- Strict interface -&gt; that is going to tell us what/how we must do to be compatible with our host.</a:t>
            </a:r>
          </a:p>
          <a:p>
            <a: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  <a:t>- Communication -&gt; There are multiple ways to achieve it. I am using a message bus in the reference implementation.</a:t>
            </a:r>
          </a:p>
          <a:p>
            <a: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  <a:t>- Business Logic -&gt; the core of our product</a:t>
            </a:r>
          </a:p>
          <a:p>
            <a: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  <a:t>- View -&gt; presentation of the features</a:t>
            </a:r>
          </a:p>
          <a:p>
            <a: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  <a:t>- Plug-ins -&gt; extensions</a:t>
            </a:r>
          </a:p>
          <a:p>
            <a: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  <a:t>- Packages -&gt; distribution</a:t>
            </a:r>
          </a:p>
          <a:p>
            <a: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  <a:t>- Version management</a:t>
            </a:r>
          </a:p>
          <a:p>
            <a:b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</a:br>
            <a: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  <a:t>I am not going to focus on the "host application". Any web app could be used as a base. I am also not going to focus on version management (although there is info about it in the </a:t>
            </a:r>
            <a:r>
              <a:rPr lang="en-US" sz="2400" b="0" dirty="0" err="1">
                <a:effectLst/>
                <a:latin typeface="+mj-lt"/>
                <a:ea typeface="+mj-ea"/>
                <a:cs typeface="+mj-cs"/>
                <a:sym typeface="Avenir Roman"/>
              </a:rPr>
              <a:t>github</a:t>
            </a:r>
            <a: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  <a:t> repo docs)</a:t>
            </a:r>
          </a:p>
          <a:p>
            <a:endParaRPr lang="en-US" sz="2400" b="0" dirty="0">
              <a:effectLst/>
              <a:latin typeface="+mj-lt"/>
              <a:ea typeface="+mj-ea"/>
              <a:cs typeface="+mj-cs"/>
              <a:sym typeface="Avenir Roman"/>
            </a:endParaRPr>
          </a:p>
          <a:p>
            <a: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  <a:t>The focus of this talk is a feature developed as a plugin based system.</a:t>
            </a:r>
          </a:p>
          <a:p>
            <a:b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</a:br>
            <a: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  <a:t>UML much? :)</a:t>
            </a:r>
          </a:p>
        </p:txBody>
      </p:sp>
    </p:spTree>
    <p:extLst>
      <p:ext uri="{BB962C8B-B14F-4D97-AF65-F5344CB8AC3E}">
        <p14:creationId xmlns:p14="http://schemas.microsoft.com/office/powerpoint/2010/main" val="33676689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685800"/>
            <a:ext cx="66770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Again let’s start with an interface…</a:t>
            </a:r>
          </a:p>
        </p:txBody>
      </p:sp>
    </p:spTree>
    <p:extLst>
      <p:ext uri="{BB962C8B-B14F-4D97-AF65-F5344CB8AC3E}">
        <p14:creationId xmlns:p14="http://schemas.microsoft.com/office/powerpoint/2010/main" val="13020049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685800"/>
            <a:ext cx="66770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interface is going to be consumed by a view class</a:t>
            </a:r>
          </a:p>
        </p:txBody>
      </p:sp>
    </p:spTree>
    <p:extLst>
      <p:ext uri="{BB962C8B-B14F-4D97-AF65-F5344CB8AC3E}">
        <p14:creationId xmlns:p14="http://schemas.microsoft.com/office/powerpoint/2010/main" val="25565259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685800"/>
            <a:ext cx="66770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Business logic class</a:t>
            </a:r>
          </a:p>
        </p:txBody>
      </p:sp>
    </p:spTree>
    <p:extLst>
      <p:ext uri="{BB962C8B-B14F-4D97-AF65-F5344CB8AC3E}">
        <p14:creationId xmlns:p14="http://schemas.microsoft.com/office/powerpoint/2010/main" val="7905800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685800"/>
            <a:ext cx="66770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of course the plugins</a:t>
            </a:r>
          </a:p>
        </p:txBody>
      </p:sp>
    </p:spTree>
    <p:extLst>
      <p:ext uri="{BB962C8B-B14F-4D97-AF65-F5344CB8AC3E}">
        <p14:creationId xmlns:p14="http://schemas.microsoft.com/office/powerpoint/2010/main" val="31208971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685800"/>
            <a:ext cx="66770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are going to be some third-party dependencies of course…</a:t>
            </a:r>
          </a:p>
          <a:p>
            <a:b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</a:br>
            <a:r>
              <a:rPr lang="en-US" sz="2400" b="1" dirty="0">
                <a:effectLst/>
                <a:latin typeface="+mj-lt"/>
                <a:ea typeface="+mj-ea"/>
                <a:cs typeface="+mj-cs"/>
                <a:sym typeface="Avenir Roman"/>
              </a:rPr>
              <a:t>Why React</a:t>
            </a:r>
            <a:endParaRPr lang="en-US" sz="2400" b="0" dirty="0">
              <a:effectLst/>
              <a:latin typeface="+mj-lt"/>
              <a:ea typeface="+mj-ea"/>
              <a:cs typeface="+mj-cs"/>
              <a:sym typeface="Avenir Roman"/>
            </a:endParaRPr>
          </a:p>
          <a:p>
            <a:b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</a:br>
            <a: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  <a:t>Two main reasons:</a:t>
            </a:r>
          </a:p>
          <a:p>
            <a:b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</a:br>
            <a: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  <a:t>1. Initial implementation for this concept was implemented in a company where React is the view library</a:t>
            </a:r>
          </a:p>
          <a:p>
            <a: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  <a:t>1. This demo was written and documented for [http://react-not-a-conf.com/](</a:t>
            </a:r>
            <a:r>
              <a:rPr lang="en-US" sz="2400" b="0" u="sng" dirty="0">
                <a:effectLst/>
                <a:latin typeface="+mj-lt"/>
                <a:ea typeface="+mj-ea"/>
                <a:cs typeface="+mj-cs"/>
                <a:sym typeface="Avenir Roman"/>
              </a:rPr>
              <a:t>http://react-not-a-conf.com/</a:t>
            </a:r>
            <a: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  <a:t>) 11.05.2019.</a:t>
            </a:r>
          </a:p>
          <a:p>
            <a:b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</a:br>
            <a: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  <a:t>Additional reasons:</a:t>
            </a:r>
          </a:p>
          <a:p>
            <a:b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</a:br>
            <a: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  <a:t>1. Functional approach</a:t>
            </a:r>
          </a:p>
          <a:p>
            <a: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  <a:t>1. Good rendering performance</a:t>
            </a:r>
          </a:p>
          <a:p>
            <a: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  <a:t>1. Good TypeScript integration</a:t>
            </a:r>
          </a:p>
          <a:p>
            <a: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  <a:t>1. React is super cool :)</a:t>
            </a:r>
          </a:p>
          <a:p>
            <a:b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</a:br>
            <a: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  <a:t>No, there are no React hooks in this demo, as they are not relevant to the architecture.</a:t>
            </a:r>
          </a:p>
          <a:p>
            <a:endParaRPr lang="en-US" sz="2400" b="0" dirty="0">
              <a:effectLst/>
              <a:latin typeface="+mj-lt"/>
              <a:ea typeface="+mj-ea"/>
              <a:cs typeface="+mj-cs"/>
              <a:sym typeface="Avenir Roman"/>
            </a:endParaRPr>
          </a:p>
          <a:p>
            <a:r>
              <a:rPr lang="en-US" sz="2400" b="1" dirty="0">
                <a:effectLst/>
                <a:latin typeface="+mj-lt"/>
                <a:ea typeface="+mj-ea"/>
                <a:cs typeface="+mj-cs"/>
                <a:sym typeface="Avenir Roman"/>
              </a:rPr>
              <a:t>Why </a:t>
            </a:r>
            <a:r>
              <a:rPr lang="en-US" sz="2400" b="1" dirty="0" err="1">
                <a:effectLst/>
                <a:latin typeface="+mj-lt"/>
                <a:ea typeface="+mj-ea"/>
                <a:cs typeface="+mj-cs"/>
                <a:sym typeface="Avenir Roman"/>
              </a:rPr>
              <a:t>MobX</a:t>
            </a:r>
            <a:endParaRPr lang="en-US" sz="2400" b="0" dirty="0">
              <a:effectLst/>
              <a:latin typeface="+mj-lt"/>
              <a:ea typeface="+mj-ea"/>
              <a:cs typeface="+mj-cs"/>
              <a:sym typeface="Avenir Roman"/>
            </a:endParaRPr>
          </a:p>
          <a:p>
            <a:b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</a:br>
            <a: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  <a:t>1. </a:t>
            </a:r>
            <a:r>
              <a:rPr lang="en-US" sz="2400" b="0" dirty="0" err="1">
                <a:effectLst/>
                <a:latin typeface="+mj-lt"/>
                <a:ea typeface="+mj-ea"/>
                <a:cs typeface="+mj-cs"/>
                <a:sym typeface="Avenir Roman"/>
              </a:rPr>
              <a:t>MobX</a:t>
            </a:r>
            <a: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  <a:t> is react agnostic. It doesn't care if you use it with React and TypeScript, making this a flexible solution. Very easy to create adapters for event driven implementations.</a:t>
            </a:r>
          </a:p>
          <a:p>
            <a: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  <a:t>1. Very little amount of boiler plate code.</a:t>
            </a:r>
          </a:p>
          <a:p>
            <a: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  <a:t>1. The redux pattern is just not suitable for this implementation.</a:t>
            </a:r>
          </a:p>
          <a:p>
            <a: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  <a:t>1. Provides observable model with @decorators, making for super simple and readable implementations.</a:t>
            </a:r>
          </a:p>
          <a:p>
            <a: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  <a:t>1. Internal state mutation provides improved performance for large scale applications dealing with a lot of real time changing data.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84135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685800"/>
            <a:ext cx="66770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more detailed view just to give you highlight onto what I am going to show in terms of code.</a:t>
            </a:r>
          </a:p>
        </p:txBody>
      </p:sp>
    </p:spTree>
    <p:extLst>
      <p:ext uri="{BB962C8B-B14F-4D97-AF65-F5344CB8AC3E}">
        <p14:creationId xmlns:p14="http://schemas.microsoft.com/office/powerpoint/2010/main" val="228892515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685800"/>
            <a:ext cx="66770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b="1" dirty="0">
                <a:effectLst/>
                <a:latin typeface="+mj-lt"/>
                <a:ea typeface="+mj-ea"/>
                <a:cs typeface="+mj-cs"/>
                <a:sym typeface="Avenir Roman"/>
              </a:rPr>
              <a:t>Cons</a:t>
            </a:r>
            <a:endParaRPr lang="en-US" sz="2400" b="0" dirty="0">
              <a:effectLst/>
              <a:latin typeface="+mj-lt"/>
              <a:ea typeface="+mj-ea"/>
              <a:cs typeface="+mj-cs"/>
              <a:sym typeface="Avenir Roman"/>
            </a:endParaRPr>
          </a:p>
          <a:p>
            <a:b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</a:br>
            <a: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  <a:t>- some code duplication is possible, but preferable to coupling between components</a:t>
            </a:r>
          </a:p>
          <a:p>
            <a: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  <a:t>- more experienced team is needed to setup the foundation for this architecture</a:t>
            </a:r>
          </a:p>
          <a:p>
            <a: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  <a:t>- every component is coupled to the same interfaces package. Breaking changes to the interfaces might lead to a massive update and redeploy of the components. Interfaces package must be stable, and this is not trivial to achieve. There are ways to mitigate this such as: introducing new interfaces into new more unstable packages.</a:t>
            </a:r>
          </a:p>
          <a:p>
            <a: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  <a:t>- your offering is spread into many packages, sometimes it becomes harder to organize. Example: a customer's product is combination of views/bls/plugins with different versions.</a:t>
            </a:r>
          </a:p>
          <a:p>
            <a:endParaRPr lang="en-US" dirty="0"/>
          </a:p>
          <a:p>
            <a:r>
              <a:rPr lang="en-US" sz="2400" b="1" dirty="0">
                <a:effectLst/>
                <a:latin typeface="+mj-lt"/>
                <a:ea typeface="+mj-ea"/>
                <a:cs typeface="+mj-cs"/>
                <a:sym typeface="Avenir Roman"/>
              </a:rPr>
              <a:t>Pros</a:t>
            </a:r>
            <a:endParaRPr lang="en-US" sz="2400" b="0" dirty="0">
              <a:effectLst/>
              <a:latin typeface="+mj-lt"/>
              <a:ea typeface="+mj-ea"/>
              <a:cs typeface="+mj-cs"/>
              <a:sym typeface="Avenir Roman"/>
            </a:endParaRPr>
          </a:p>
          <a:p>
            <a:b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</a:br>
            <a: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  <a:t>- independent development</a:t>
            </a:r>
          </a:p>
          <a:p>
            <a: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  <a:t>- independent deploy ability</a:t>
            </a:r>
          </a:p>
          <a:p>
            <a: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  <a:t>- independent release cycle</a:t>
            </a:r>
          </a:p>
          <a:p>
            <a: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  <a:t>- small easy to test bundles of code</a:t>
            </a:r>
          </a:p>
          <a:p>
            <a: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  <a:t>- reduced regression scope</a:t>
            </a:r>
          </a:p>
          <a:p>
            <a: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  <a:t>- technology agnosticism</a:t>
            </a:r>
          </a:p>
          <a:p>
            <a: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  <a:t>- async loading of the packages</a:t>
            </a:r>
          </a:p>
          <a:p>
            <a: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  <a:t>- easier to manage packages that are no longer used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71054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685800"/>
            <a:ext cx="66770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a very special presentation. I decided to you the auto designer of PowerPoint every time it tries to gives me an idea… the results are … amusing …</a:t>
            </a:r>
          </a:p>
        </p:txBody>
      </p:sp>
    </p:spTree>
    <p:extLst>
      <p:ext uri="{BB962C8B-B14F-4D97-AF65-F5344CB8AC3E}">
        <p14:creationId xmlns:p14="http://schemas.microsoft.com/office/powerpoint/2010/main" val="58720065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685800"/>
            <a:ext cx="66770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60282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685800"/>
            <a:ext cx="66770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Tx/>
              <a:buChar char="-"/>
            </a:pPr>
            <a: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  <a:t>React application vs Application using React as a view engine</a:t>
            </a:r>
          </a:p>
          <a:p>
            <a:pPr marL="342900" indent="-342900">
              <a:buFontTx/>
              <a:buChar char="-"/>
            </a:pPr>
            <a: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  <a:t>I already have an application, and have 0 intentions to re-write it</a:t>
            </a:r>
          </a:p>
          <a:p>
            <a:pPr marL="342900" indent="-342900">
              <a:buFontTx/>
              <a:buChar char="-"/>
            </a:pPr>
            <a: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  <a:t>Feel free to interrupt me and shout out a question</a:t>
            </a:r>
          </a:p>
          <a:p>
            <a:pPr marL="342900" indent="-342900">
              <a:buFontTx/>
              <a:buChar char="-"/>
            </a:pPr>
            <a: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  <a:t>I will ask questions from time to time – please raise your hands if you answer yes/no</a:t>
            </a:r>
          </a:p>
        </p:txBody>
      </p:sp>
    </p:spTree>
    <p:extLst>
      <p:ext uri="{BB962C8B-B14F-4D97-AF65-F5344CB8AC3E}">
        <p14:creationId xmlns:p14="http://schemas.microsoft.com/office/powerpoint/2010/main" val="34528600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685800"/>
            <a:ext cx="66770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45720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  <a:t>This is not another wishful thinking talk. I am solving a real problem I am having and am giving a reference implementation of this architecture at the end of the talk...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59436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685800"/>
            <a:ext cx="66770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  <a:t>1. Software architecture is about making fundamental structural choices which are costly to change once implemented.</a:t>
            </a:r>
          </a:p>
          <a:p>
            <a: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  <a:t>2. Qualities of an architecture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i="0" dirty="0">
                <a:effectLst/>
                <a:latin typeface="+mj-lt"/>
                <a:ea typeface="+mj-ea"/>
                <a:cs typeface="+mj-cs"/>
                <a:sym typeface="Avenir Roman"/>
              </a:rPr>
              <a:t>Performance</a:t>
            </a:r>
            <a:r>
              <a:rPr lang="en-US" sz="2400" b="0" i="0" dirty="0">
                <a:effectLst/>
                <a:latin typeface="+mj-lt"/>
                <a:ea typeface="+mj-ea"/>
                <a:cs typeface="+mj-cs"/>
                <a:sym typeface="Avenir Roman"/>
              </a:rPr>
              <a:t> – shows the response of the system to performing certain actions for a certain period of time.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i="0" dirty="0">
                <a:effectLst/>
                <a:latin typeface="+mj-lt"/>
                <a:ea typeface="+mj-ea"/>
                <a:cs typeface="+mj-cs"/>
                <a:sym typeface="Avenir Roman"/>
              </a:rPr>
              <a:t>Interoperability</a:t>
            </a:r>
            <a:r>
              <a:rPr lang="en-US" sz="2400" b="0" i="0" dirty="0">
                <a:effectLst/>
                <a:latin typeface="+mj-lt"/>
                <a:ea typeface="+mj-ea"/>
                <a:cs typeface="+mj-cs"/>
                <a:sym typeface="Avenir Roman"/>
              </a:rPr>
              <a:t> – is an attribute of the system or part of the system that is responsible for its operation and the transmission of data and its exchange with other external systems.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i="0" dirty="0">
                <a:effectLst/>
                <a:latin typeface="+mj-lt"/>
                <a:ea typeface="+mj-ea"/>
                <a:cs typeface="+mj-cs"/>
                <a:sym typeface="Avenir Roman"/>
              </a:rPr>
              <a:t>Usability</a:t>
            </a:r>
            <a:r>
              <a:rPr lang="en-US" sz="2400" b="0" i="0" dirty="0">
                <a:effectLst/>
                <a:latin typeface="+mj-lt"/>
                <a:ea typeface="+mj-ea"/>
                <a:cs typeface="+mj-cs"/>
                <a:sym typeface="Avenir Roman"/>
              </a:rPr>
              <a:t> – is one of the most important attributes, because, unlike in cases with other attributes, users can see directly how well this attribute of the system is worked out.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i="0" dirty="0">
                <a:effectLst/>
                <a:latin typeface="+mj-lt"/>
                <a:ea typeface="+mj-ea"/>
                <a:cs typeface="+mj-cs"/>
                <a:sym typeface="Avenir Roman"/>
              </a:rPr>
              <a:t>Reliability</a:t>
            </a:r>
            <a:r>
              <a:rPr lang="en-US" sz="2400" b="0" i="0" dirty="0">
                <a:effectLst/>
                <a:latin typeface="+mj-lt"/>
                <a:ea typeface="+mj-ea"/>
                <a:cs typeface="+mj-cs"/>
                <a:sym typeface="Avenir Roman"/>
              </a:rPr>
              <a:t> – is an attribute of the system responsible for the ability to continue to operate under predefined conditions.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i="0" dirty="0">
                <a:effectLst/>
                <a:latin typeface="+mj-lt"/>
                <a:ea typeface="+mj-ea"/>
                <a:cs typeface="+mj-cs"/>
                <a:sym typeface="Avenir Roman"/>
              </a:rPr>
              <a:t>Availability</a:t>
            </a:r>
            <a:r>
              <a:rPr lang="en-US" sz="2400" b="0" i="0" dirty="0">
                <a:effectLst/>
                <a:latin typeface="+mj-lt"/>
                <a:ea typeface="+mj-ea"/>
                <a:cs typeface="+mj-cs"/>
                <a:sym typeface="Avenir Roman"/>
              </a:rPr>
              <a:t> – is part of reliability and is expressed as the ratio of the available system time to the total working time.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i="0" dirty="0">
                <a:effectLst/>
                <a:latin typeface="+mj-lt"/>
                <a:ea typeface="+mj-ea"/>
                <a:cs typeface="+mj-cs"/>
                <a:sym typeface="Avenir Roman"/>
              </a:rPr>
              <a:t>Security</a:t>
            </a:r>
            <a:r>
              <a:rPr lang="en-US" sz="2400" b="0" i="0" dirty="0">
                <a:effectLst/>
                <a:latin typeface="+mj-lt"/>
                <a:ea typeface="+mj-ea"/>
                <a:cs typeface="+mj-cs"/>
                <a:sym typeface="Avenir Roman"/>
              </a:rPr>
              <a:t> – ability of the system to reduce the likelihood of malicious or accidental actions as well as the possibility of theft or loss of information.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i="0" dirty="0">
                <a:effectLst/>
                <a:latin typeface="+mj-lt"/>
                <a:ea typeface="+mj-ea"/>
                <a:cs typeface="+mj-cs"/>
                <a:sym typeface="Avenir Roman"/>
              </a:rPr>
              <a:t>Maintainability</a:t>
            </a:r>
            <a:r>
              <a:rPr lang="en-US" sz="2400" b="0" i="0" dirty="0">
                <a:effectLst/>
                <a:latin typeface="+mj-lt"/>
                <a:ea typeface="+mj-ea"/>
                <a:cs typeface="+mj-cs"/>
                <a:sym typeface="Avenir Roman"/>
              </a:rPr>
              <a:t> –ability of the system to support changes.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i="0" dirty="0">
                <a:effectLst/>
                <a:latin typeface="+mj-lt"/>
                <a:ea typeface="+mj-ea"/>
                <a:cs typeface="+mj-cs"/>
                <a:sym typeface="Avenir Roman"/>
              </a:rPr>
              <a:t>Modifiability</a:t>
            </a:r>
            <a:r>
              <a:rPr lang="en-US" sz="2400" b="0" i="0" dirty="0">
                <a:effectLst/>
                <a:latin typeface="+mj-lt"/>
                <a:ea typeface="+mj-ea"/>
                <a:cs typeface="+mj-cs"/>
                <a:sym typeface="Avenir Roman"/>
              </a:rPr>
              <a:t> – determines how many common changes need to be made to the system to make changes to each individual item.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i="0" dirty="0">
                <a:effectLst/>
                <a:latin typeface="+mj-lt"/>
                <a:ea typeface="+mj-ea"/>
                <a:cs typeface="+mj-cs"/>
                <a:sym typeface="Avenir Roman"/>
              </a:rPr>
              <a:t>Testability</a:t>
            </a:r>
            <a:r>
              <a:rPr lang="en-US" sz="2400" b="0" i="0" dirty="0">
                <a:effectLst/>
                <a:latin typeface="+mj-lt"/>
                <a:ea typeface="+mj-ea"/>
                <a:cs typeface="+mj-cs"/>
                <a:sym typeface="Avenir Roman"/>
              </a:rPr>
              <a:t> – how well the system allows performing tests, according to predefined criteria.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i="0" dirty="0">
                <a:effectLst/>
                <a:latin typeface="+mj-lt"/>
                <a:ea typeface="+mj-ea"/>
                <a:cs typeface="+mj-cs"/>
                <a:sym typeface="Avenir Roman"/>
              </a:rPr>
              <a:t>Scalability</a:t>
            </a:r>
            <a:r>
              <a:rPr lang="en-US" sz="2400" b="0" i="0" dirty="0">
                <a:effectLst/>
                <a:latin typeface="+mj-lt"/>
                <a:ea typeface="+mj-ea"/>
                <a:cs typeface="+mj-cs"/>
                <a:sym typeface="Avenir Roman"/>
              </a:rPr>
              <a:t> – handle load increases without decreasing performance, or the possibility to rapidly increase the load.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i="0" dirty="0">
                <a:effectLst/>
                <a:latin typeface="+mj-lt"/>
                <a:ea typeface="+mj-ea"/>
                <a:cs typeface="+mj-cs"/>
                <a:sym typeface="Avenir Roman"/>
              </a:rPr>
              <a:t>Reusability</a:t>
            </a:r>
            <a:r>
              <a:rPr lang="en-US" sz="2400" b="0" i="0" dirty="0">
                <a:effectLst/>
                <a:latin typeface="+mj-lt"/>
                <a:ea typeface="+mj-ea"/>
                <a:cs typeface="+mj-cs"/>
                <a:sym typeface="Avenir Roman"/>
              </a:rPr>
              <a:t> – chance of using a component or system in other components/systems with small or no change.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i="0" dirty="0">
                <a:effectLst/>
                <a:latin typeface="+mj-lt"/>
                <a:ea typeface="+mj-ea"/>
                <a:cs typeface="+mj-cs"/>
                <a:sym typeface="Avenir Roman"/>
              </a:rPr>
              <a:t>Supportability</a:t>
            </a:r>
            <a:r>
              <a:rPr lang="en-US" sz="2400" b="0" i="0" dirty="0">
                <a:effectLst/>
                <a:latin typeface="+mj-lt"/>
                <a:ea typeface="+mj-ea"/>
                <a:cs typeface="+mj-cs"/>
                <a:sym typeface="Avenir Roman"/>
              </a:rPr>
              <a:t> – useful information for identifying and solving problems.</a:t>
            </a:r>
          </a:p>
        </p:txBody>
      </p:sp>
    </p:spTree>
    <p:extLst>
      <p:ext uri="{BB962C8B-B14F-4D97-AF65-F5344CB8AC3E}">
        <p14:creationId xmlns:p14="http://schemas.microsoft.com/office/powerpoint/2010/main" val="18766958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685800"/>
            <a:ext cx="66770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  <a:t>TTM...</a:t>
            </a:r>
          </a:p>
          <a:p>
            <a:b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</a:br>
            <a: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  <a:t>How fast I can release new feature. How many systems are affected? Is restart of the system involved, can it be avoided?</a:t>
            </a:r>
          </a:p>
          <a:p>
            <a:pPr marL="0" marR="0" lvl="0" indent="0" defTabSz="45720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</a:br>
            <a: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  <a:t>Time to market includes everything from feature conceptualization until the first user adopts the features.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97380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685800"/>
            <a:ext cx="66770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  <a:t>Software component that adds a specific feature to an existing computer program.</a:t>
            </a:r>
          </a:p>
          <a:p>
            <a:b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</a:br>
            <a: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  <a:t>- A piece of software - a component</a:t>
            </a:r>
          </a:p>
          <a:p>
            <a: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  <a:t>- Extends or enhances existing features</a:t>
            </a:r>
          </a:p>
          <a:p>
            <a: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  <a:t>- Adds new features</a:t>
            </a:r>
          </a:p>
          <a:p>
            <a: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  <a:t>- Can not live on it's own</a:t>
            </a:r>
          </a:p>
          <a:p>
            <a:b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</a:br>
            <a: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  <a:t>Do you remember the time when you needed to reboot your PC to add/remove connected devices?</a:t>
            </a:r>
          </a:p>
          <a:p>
            <a:b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</a:br>
            <a: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  <a:t>What is the best plug-in system you know?</a:t>
            </a:r>
          </a:p>
          <a:p>
            <a:b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</a:br>
            <a: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  <a:t>In order to get a plug-in we need to have a system. System with clear contract for communication between the components. Let's call them interfaces :)</a:t>
            </a:r>
          </a:p>
          <a:p>
            <a:b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</a:br>
            <a: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  <a:t>Let's examine an example interface...</a:t>
            </a:r>
          </a:p>
        </p:txBody>
      </p:sp>
    </p:spTree>
    <p:extLst>
      <p:ext uri="{BB962C8B-B14F-4D97-AF65-F5344CB8AC3E}">
        <p14:creationId xmlns:p14="http://schemas.microsoft.com/office/powerpoint/2010/main" val="9385896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685800"/>
            <a:ext cx="66770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9833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685800"/>
            <a:ext cx="66770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06342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57500" y="1920875"/>
            <a:ext cx="17145000" cy="4084638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57500" y="6164263"/>
            <a:ext cx="17145000" cy="2832100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64152-B2E8-42A3-804E-D8152797560C}" type="datetimeFigureOut">
              <a:rPr lang="en-US" smtClean="0"/>
              <a:t>5/11/2019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6A6D7-DE99-49D0-881B-9E9B9C695A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708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64152-B2E8-42A3-804E-D8152797560C}" type="datetimeFigureOut">
              <a:rPr lang="en-US" smtClean="0"/>
              <a:t>5/11/2019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6A6D7-DE99-49D0-881B-9E9B9C695A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8724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6359188" y="625475"/>
            <a:ext cx="4929187" cy="99441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71625" y="625475"/>
            <a:ext cx="14635163" cy="99441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64152-B2E8-42A3-804E-D8152797560C}" type="datetimeFigureOut">
              <a:rPr lang="en-US" smtClean="0"/>
              <a:t>5/11/2019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6A6D7-DE99-49D0-881B-9E9B9C695A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5586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 marL="457200" indent="-457200">
              <a:lnSpc>
                <a:spcPct val="100000"/>
              </a:lnSpc>
              <a:buFontTx/>
              <a:buBlip>
                <a:blip r:embed="rId2"/>
              </a:buBlip>
              <a:defRPr sz="4000"/>
            </a:lvl1pPr>
            <a:lvl2pPr marL="914400" indent="-457200">
              <a:lnSpc>
                <a:spcPct val="100000"/>
              </a:lnSpc>
              <a:buFontTx/>
              <a:buBlip>
                <a:blip r:embed="rId2"/>
              </a:buBlip>
              <a:defRPr sz="3600"/>
            </a:lvl2pPr>
            <a:lvl3pPr marL="1371600" indent="-457200">
              <a:lnSpc>
                <a:spcPct val="100000"/>
              </a:lnSpc>
              <a:buFontTx/>
              <a:buBlip>
                <a:blip r:embed="rId2"/>
              </a:buBlip>
              <a:defRPr sz="3200"/>
            </a:lvl3pPr>
            <a:lvl4pPr marL="1828800" indent="-457200">
              <a:lnSpc>
                <a:spcPct val="100000"/>
              </a:lnSpc>
              <a:buFontTx/>
              <a:buBlip>
                <a:blip r:embed="rId2"/>
              </a:buBlip>
              <a:defRPr sz="2800"/>
            </a:lvl4pPr>
            <a:lvl5pPr marL="2286000" indent="-457200">
              <a:lnSpc>
                <a:spcPct val="100000"/>
              </a:lnSpc>
              <a:buFontTx/>
              <a:buBlip>
                <a:blip r:embed="rId2"/>
              </a:buBlip>
              <a:defRPr sz="2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64152-B2E8-42A3-804E-D8152797560C}" type="datetimeFigureOut">
              <a:rPr lang="en-US" smtClean="0"/>
              <a:t>5/11/2019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6A6D7-DE99-49D0-881B-9E9B9C695A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5158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0513" y="2925763"/>
            <a:ext cx="19716750" cy="4881562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60513" y="7853363"/>
            <a:ext cx="19716750" cy="25669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64152-B2E8-42A3-804E-D8152797560C}" type="datetimeFigureOut">
              <a:rPr lang="en-US" smtClean="0"/>
              <a:t>5/11/2019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6A6D7-DE99-49D0-881B-9E9B9C695A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1114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71625" y="3124200"/>
            <a:ext cx="9782175" cy="7445375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06200" y="3124200"/>
            <a:ext cx="9782175" cy="744537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64152-B2E8-42A3-804E-D8152797560C}" type="datetimeFigureOut">
              <a:rPr lang="en-US" smtClean="0"/>
              <a:t>5/11/2019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6A6D7-DE99-49D0-881B-9E9B9C695A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8219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0" y="625475"/>
            <a:ext cx="19716750" cy="22669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74800" y="2876550"/>
            <a:ext cx="9671050" cy="14097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74800" y="4286250"/>
            <a:ext cx="9671050" cy="630555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1572875" y="2876550"/>
            <a:ext cx="9718675" cy="14097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1572875" y="4286250"/>
            <a:ext cx="9718675" cy="630555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64152-B2E8-42A3-804E-D8152797560C}" type="datetimeFigureOut">
              <a:rPr lang="en-US" smtClean="0"/>
              <a:t>5/11/2019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6A6D7-DE99-49D0-881B-9E9B9C695A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3334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64152-B2E8-42A3-804E-D8152797560C}" type="datetimeFigureOut">
              <a:rPr lang="en-US" smtClean="0"/>
              <a:t>5/11/2019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6A6D7-DE99-49D0-881B-9E9B9C695A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248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64152-B2E8-42A3-804E-D8152797560C}" type="datetimeFigureOut">
              <a:rPr lang="en-US" smtClean="0"/>
              <a:t>5/11/2019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6A6D7-DE99-49D0-881B-9E9B9C695A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4658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0" y="782638"/>
            <a:ext cx="7372350" cy="2738437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718675" y="1689100"/>
            <a:ext cx="11572875" cy="8339138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74800" y="3521075"/>
            <a:ext cx="7372350" cy="652145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64152-B2E8-42A3-804E-D8152797560C}" type="datetimeFigureOut">
              <a:rPr lang="en-US" smtClean="0"/>
              <a:t>5/11/2019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6A6D7-DE99-49D0-881B-9E9B9C695A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9961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0" y="782638"/>
            <a:ext cx="7372350" cy="2738437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9718675" y="1689100"/>
            <a:ext cx="11572875" cy="83391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74800" y="3521075"/>
            <a:ext cx="7372350" cy="652145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64152-B2E8-42A3-804E-D8152797560C}" type="datetimeFigureOut">
              <a:rPr lang="en-US" smtClean="0"/>
              <a:t>5/11/2019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6A6D7-DE99-49D0-881B-9E9B9C695A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0997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2.png"/>
          <p:cNvPicPr>
            <a:picLocks noChangeAspect="1"/>
          </p:cNvPicPr>
          <p:nvPr userDrawn="1"/>
        </p:nvPicPr>
        <p:blipFill>
          <a:blip r:embed="rId13">
            <a:alphaModFix amt="20000"/>
            <a:extLst/>
          </a:blip>
          <a:stretch>
            <a:fillRect/>
          </a:stretch>
        </p:blipFill>
        <p:spPr>
          <a:xfrm>
            <a:off x="11001" y="1137912"/>
            <a:ext cx="5405131" cy="9458977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71625" y="625475"/>
            <a:ext cx="19716750" cy="22669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71625" y="3124200"/>
            <a:ext cx="19716750" cy="74453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571625" y="10875963"/>
            <a:ext cx="5143500" cy="625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564152-B2E8-42A3-804E-D8152797560C}" type="datetimeFigureOut">
              <a:rPr lang="en-US" smtClean="0"/>
              <a:t>5/11/2019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572375" y="10875963"/>
            <a:ext cx="7715250" cy="625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6144875" y="10875963"/>
            <a:ext cx="5143500" cy="625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26A6D7-DE99-49D0-881B-9E9B9C695A32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4813" y="10985173"/>
            <a:ext cx="1150374" cy="407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4995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  <p:sldLayoutId id="2147483660" r:id="rId4"/>
    <p:sldLayoutId id="2147483661" r:id="rId5"/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0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457200" indent="-457200" algn="l" defTabSz="914400" rtl="0" eaLnBrk="1" latinLnBrk="0" hangingPunct="1">
        <a:lnSpc>
          <a:spcPct val="100000"/>
        </a:lnSpc>
        <a:spcBef>
          <a:spcPts val="1000"/>
        </a:spcBef>
        <a:spcAft>
          <a:spcPts val="600"/>
        </a:spcAft>
        <a:buFontTx/>
        <a:buBlip>
          <a:blip r:embed="rId15"/>
        </a:buBlip>
        <a:defRPr sz="40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914400" indent="-4572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Tx/>
        <a:buBlip>
          <a:blip r:embed="rId15"/>
        </a:buBlip>
        <a:defRPr sz="36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371600" indent="-4572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Tx/>
        <a:buBlip>
          <a:blip r:embed="rId15"/>
        </a:buBlip>
        <a:defRPr sz="32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828800" indent="-4572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Tx/>
        <a:buBlip>
          <a:blip r:embed="rId15"/>
        </a:buBlip>
        <a:defRPr sz="28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286000" indent="-4572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Tx/>
        <a:buBlip>
          <a:blip r:embed="rId15"/>
        </a:buBlip>
        <a:defRPr sz="28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webm"/><Relationship Id="rId1" Type="http://schemas.microsoft.com/office/2007/relationships/media" Target="../media/media1.webm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microsoft.com/office/2007/relationships/hdphoto" Target="../media/hdphoto2.wdp"/><Relationship Id="rId5" Type="http://schemas.openxmlformats.org/officeDocument/2006/relationships/image" Target="../media/image19.png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g"/><Relationship Id="rId13" Type="http://schemas.openxmlformats.org/officeDocument/2006/relationships/image" Target="../media/image31.png"/><Relationship Id="rId3" Type="http://schemas.openxmlformats.org/officeDocument/2006/relationships/image" Target="../media/image21.jpg"/><Relationship Id="rId7" Type="http://schemas.openxmlformats.org/officeDocument/2006/relationships/image" Target="../media/image25.jpg"/><Relationship Id="rId12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jp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32.png"/><Relationship Id="rId4" Type="http://schemas.openxmlformats.org/officeDocument/2006/relationships/notesSlide" Target="../notesSlides/notesSlide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3.mp4"/><Relationship Id="rId1" Type="http://schemas.openxmlformats.org/officeDocument/2006/relationships/video" Target="NULL" TargetMode="External"/><Relationship Id="rId4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goo.gl/CRRJ2Y" TargetMode="External"/><Relationship Id="rId7" Type="http://schemas.openxmlformats.org/officeDocument/2006/relationships/image" Target="../media/image41.sv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hyperlink" Target="https://github.com/mchaov" TargetMode="External"/><Relationship Id="rId4" Type="http://schemas.openxmlformats.org/officeDocument/2006/relationships/hyperlink" Target="mailto:martin.c@sbtech.com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WYRP7d_460svvp9">
            <a:hlinkClick r:id="" action="ppaction://media"/>
            <a:extLst>
              <a:ext uri="{FF2B5EF4-FFF2-40B4-BE49-F238E27FC236}">
                <a16:creationId xmlns:a16="http://schemas.microsoft.com/office/drawing/2014/main" id="{E7B9378E-43A1-47C3-85BC-15CC3DCA4BC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-3463212"/>
            <a:ext cx="22860000" cy="18661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457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5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 shot of a computer&#10;&#10;Description generated with high confidence">
            <a:extLst>
              <a:ext uri="{FF2B5EF4-FFF2-40B4-BE49-F238E27FC236}">
                <a16:creationId xmlns:a16="http://schemas.microsoft.com/office/drawing/2014/main" id="{5F39D9E6-9E45-4B24-8116-DD5A7097BAC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97"/>
          <a:stretch/>
        </p:blipFill>
        <p:spPr>
          <a:xfrm>
            <a:off x="20" y="10"/>
            <a:ext cx="22859980" cy="11734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926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surge suppressor, electronics, game, wall&#10;&#10;Description generated with very high confidence">
            <a:extLst>
              <a:ext uri="{FF2B5EF4-FFF2-40B4-BE49-F238E27FC236}">
                <a16:creationId xmlns:a16="http://schemas.microsoft.com/office/drawing/2014/main" id="{4DEF3961-B8EC-42E2-9AD8-F99C74279A8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279" b="17387"/>
          <a:stretch/>
        </p:blipFill>
        <p:spPr>
          <a:xfrm>
            <a:off x="20" y="10"/>
            <a:ext cx="22859980" cy="11734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220723"/>
      </p:ext>
    </p:extLst>
  </p:cSld>
  <p:clrMapOvr>
    <a:masterClrMapping/>
  </p:clrMapOvr>
  <p:transition spd="slow">
    <p:cover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B225BA-7412-4605-8E8D-5AED2BF56A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22860000" cy="117348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B6D0DBB-943D-4CC4-9897-6D5B6926801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497" b="6497"/>
          <a:stretch/>
        </p:blipFill>
        <p:spPr>
          <a:xfrm>
            <a:off x="20" y="10"/>
            <a:ext cx="22859980" cy="11734788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604BB9CD-970D-4FE5-B4E3-D651735BF4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2860000" cy="11734800"/>
          </a:xfrm>
          <a:prstGeom prst="rect">
            <a:avLst/>
          </a:prstGeom>
          <a:blipFill dpi="0" rotWithShape="1">
            <a:blip r:embed="rId5">
              <a:alphaModFix amt="27000"/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25000"/>
                      </a14:imgEffect>
                      <a14:imgEffect>
                        <a14:brightnessContrast bright="2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254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40B5A0-96A5-491E-A394-211AD9E54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5975" y="3683945"/>
            <a:ext cx="18688050" cy="436691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14300" b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…back </a:t>
            </a:r>
            <a:r>
              <a:rPr lang="en-US" sz="143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to software…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E0D6276-8D53-4DDA-A15A-90E0831F6D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45945" y="3346503"/>
            <a:ext cx="19168110" cy="138058"/>
          </a:xfrm>
          <a:prstGeom prst="rect">
            <a:avLst/>
          </a:prstGeom>
          <a:blipFill dpi="0" rotWithShape="1">
            <a:blip r:embed="rId7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0C150C7-96FB-4EB9-BDF9-212535A60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45945" y="8227607"/>
            <a:ext cx="19168110" cy="138058"/>
          </a:xfrm>
          <a:prstGeom prst="rect">
            <a:avLst/>
          </a:prstGeom>
          <a:blipFill dpi="0" rotWithShape="1">
            <a:blip r:embed="rId7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5176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19780DAE-018E-4158-B17A-92A0D6CF2F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317" y="316606"/>
            <a:ext cx="8753475" cy="6710363"/>
          </a:xfrm>
          <a:prstGeom prst="rect">
            <a:avLst/>
          </a:prstGeom>
        </p:spPr>
      </p:pic>
      <p:pic>
        <p:nvPicPr>
          <p:cNvPr id="9" name="Picture 8" descr="A screen shot of a computer&#10;&#10;Description generated with very high confidence">
            <a:extLst>
              <a:ext uri="{FF2B5EF4-FFF2-40B4-BE49-F238E27FC236}">
                <a16:creationId xmlns:a16="http://schemas.microsoft.com/office/drawing/2014/main" id="{D99FC656-E956-4788-A127-5296842FEF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8060" y="973647"/>
            <a:ext cx="10065544" cy="6710363"/>
          </a:xfrm>
          <a:prstGeom prst="rect">
            <a:avLst/>
          </a:prstGeom>
        </p:spPr>
      </p:pic>
      <p:pic>
        <p:nvPicPr>
          <p:cNvPr id="7" name="Picture 6" descr="A picture containing screenshot&#10;&#10;Description generated with high confidence">
            <a:extLst>
              <a:ext uri="{FF2B5EF4-FFF2-40B4-BE49-F238E27FC236}">
                <a16:creationId xmlns:a16="http://schemas.microsoft.com/office/drawing/2014/main" id="{772EF588-072B-49DA-B87B-46B5E9598F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1983" y="1559619"/>
            <a:ext cx="10872760" cy="6813280"/>
          </a:xfrm>
          <a:prstGeom prst="rect">
            <a:avLst/>
          </a:prstGeom>
        </p:spPr>
      </p:pic>
      <p:pic>
        <p:nvPicPr>
          <p:cNvPr id="5" name="Picture 4" descr="A screenshot of a computer&#10;&#10;Description generated with very high confidence">
            <a:extLst>
              <a:ext uri="{FF2B5EF4-FFF2-40B4-BE49-F238E27FC236}">
                <a16:creationId xmlns:a16="http://schemas.microsoft.com/office/drawing/2014/main" id="{E4622CDA-EF5D-429A-9E30-682D7F9F98C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3998" y="787285"/>
            <a:ext cx="10793944" cy="809545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77AB0D7-3905-4225-9B5C-DFC802D6BB4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598" y="1168511"/>
            <a:ext cx="14882264" cy="8371273"/>
          </a:xfrm>
          <a:prstGeom prst="rect">
            <a:avLst/>
          </a:prstGeom>
        </p:spPr>
      </p:pic>
      <p:pic>
        <p:nvPicPr>
          <p:cNvPr id="13" name="Picture 12" descr="A screenshot of a computer&#10;&#10;Description generated with high confidence">
            <a:extLst>
              <a:ext uri="{FF2B5EF4-FFF2-40B4-BE49-F238E27FC236}">
                <a16:creationId xmlns:a16="http://schemas.microsoft.com/office/drawing/2014/main" id="{E010F379-A39A-49C3-B0BE-7D666C481EB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9123" y="1816610"/>
            <a:ext cx="14914654" cy="9010937"/>
          </a:xfrm>
          <a:prstGeom prst="rect">
            <a:avLst/>
          </a:prstGeom>
        </p:spPr>
      </p:pic>
      <p:pic>
        <p:nvPicPr>
          <p:cNvPr id="15" name="Picture 14" descr="A screenshot of a computer&#10;&#10;Description generated with high confidence">
            <a:extLst>
              <a:ext uri="{FF2B5EF4-FFF2-40B4-BE49-F238E27FC236}">
                <a16:creationId xmlns:a16="http://schemas.microsoft.com/office/drawing/2014/main" id="{E21FDAEB-C4C2-45F9-A8FC-196C42A350BC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21382" y="3643689"/>
            <a:ext cx="3291840" cy="6766560"/>
          </a:xfrm>
          <a:prstGeom prst="rect">
            <a:avLst/>
          </a:prstGeom>
        </p:spPr>
      </p:pic>
      <p:pic>
        <p:nvPicPr>
          <p:cNvPr id="1028" name="Picture 4" descr="Side by Side editing">
            <a:extLst>
              <a:ext uri="{FF2B5EF4-FFF2-40B4-BE49-F238E27FC236}">
                <a16:creationId xmlns:a16="http://schemas.microsoft.com/office/drawing/2014/main" id="{39F38091-0774-4A2D-96D6-5DD3D86259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0730" y="305720"/>
            <a:ext cx="14525625" cy="8515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vim interface">
            <a:extLst>
              <a:ext uri="{FF2B5EF4-FFF2-40B4-BE49-F238E27FC236}">
                <a16:creationId xmlns:a16="http://schemas.microsoft.com/office/drawing/2014/main" id="{7D30380A-A51A-41E0-8A22-AB7C076F24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0877" y="6626685"/>
            <a:ext cx="6953250" cy="4543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mIRC interface">
            <a:extLst>
              <a:ext uri="{FF2B5EF4-FFF2-40B4-BE49-F238E27FC236}">
                <a16:creationId xmlns:a16="http://schemas.microsoft.com/office/drawing/2014/main" id="{98C17E9C-79D2-413A-91CF-2D20E4F260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8850" y="864613"/>
            <a:ext cx="7620000" cy="5391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wordpress interface">
            <a:extLst>
              <a:ext uri="{FF2B5EF4-FFF2-40B4-BE49-F238E27FC236}">
                <a16:creationId xmlns:a16="http://schemas.microsoft.com/office/drawing/2014/main" id="{329528A4-1376-4F23-9D16-28BA4393A8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3047" y="3041644"/>
            <a:ext cx="11254062" cy="7712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5932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500"/>
                            </p:stCondLst>
                            <p:childTnLst>
                              <p:par>
                                <p:cTn id="4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000"/>
                            </p:stCondLst>
                            <p:childTnLst>
                              <p:par>
                                <p:cTn id="5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500"/>
                            </p:stCondLst>
                            <p:childTnLst>
                              <p:par>
                                <p:cTn id="5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0"/>
                            </p:stCondLst>
                            <p:childTnLst>
                              <p:par>
                                <p:cTn id="6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FC121-91C9-4DDB-83A8-561B53A41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Plugin based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4D3040-A3C0-457A-8E43-297A397DE8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Host application</a:t>
            </a:r>
          </a:p>
          <a:p>
            <a:r>
              <a:rPr lang="en-US" dirty="0"/>
              <a:t>Strict interface</a:t>
            </a:r>
          </a:p>
          <a:p>
            <a:r>
              <a:rPr lang="en-US" dirty="0"/>
              <a:t>Communication</a:t>
            </a:r>
          </a:p>
          <a:p>
            <a:r>
              <a:rPr lang="en-US" dirty="0"/>
              <a:t>Business Logic</a:t>
            </a:r>
          </a:p>
          <a:p>
            <a:r>
              <a:rPr lang="en-US" dirty="0"/>
              <a:t>View</a:t>
            </a:r>
          </a:p>
          <a:p>
            <a:r>
              <a:rPr lang="en-US" dirty="0"/>
              <a:t>Plug-ins</a:t>
            </a:r>
          </a:p>
          <a:p>
            <a:r>
              <a:rPr lang="en-US" dirty="0"/>
              <a:t>Packages</a:t>
            </a:r>
          </a:p>
          <a:p>
            <a:r>
              <a:rPr lang="en-US" dirty="0"/>
              <a:t>Version management</a:t>
            </a:r>
          </a:p>
        </p:txBody>
      </p:sp>
      <p:pic>
        <p:nvPicPr>
          <p:cNvPr id="57" name="puzzle-2000ms">
            <a:hlinkClick r:id="" action="ppaction://media"/>
            <a:extLst>
              <a:ext uri="{FF2B5EF4-FFF2-40B4-BE49-F238E27FC236}">
                <a16:creationId xmlns:a16="http://schemas.microsoft.com/office/drawing/2014/main" id="{9C93BA17-6164-4D5D-B1DA-101E7ED21FE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 rot="169955">
            <a:off x="15339101" y="1436686"/>
            <a:ext cx="7805738" cy="1173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795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000" fill="hold"/>
                                        <p:tgtEl>
                                          <p:spTgt spid="5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66" fill="hold" display="0">
                  <p:stCondLst>
                    <p:cond delay="indefinite"/>
                  </p:stCondLst>
                </p:cTn>
                <p:tgtEl>
                  <p:spTgt spid="57"/>
                </p:tgtEl>
              </p:cMediaNode>
            </p:video>
            <p:seq concurrent="1" nextAc="seek">
              <p:cTn id="67" restart="whenNotActive" fill="hold" evtFilter="cancelBubble" nodeType="interactiveSeq">
                <p:stCondLst>
                  <p:cond evt="onClick" delay="0">
                    <p:tgtEl>
                      <p:spTgt spid="5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8" fill="hold">
                      <p:stCondLst>
                        <p:cond delay="0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71" dur="1" fill="hold"/>
                                        <p:tgtEl>
                                          <p:spTgt spid="5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7"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391B0767-0EBA-46B4-B390-1DC86CEFB419}"/>
              </a:ext>
            </a:extLst>
          </p:cNvPr>
          <p:cNvSpPr/>
          <p:nvPr/>
        </p:nvSpPr>
        <p:spPr>
          <a:xfrm>
            <a:off x="9404558" y="3154254"/>
            <a:ext cx="4050884" cy="5426293"/>
          </a:xfrm>
          <a:prstGeom prst="rect">
            <a:avLst/>
          </a:prstGeom>
          <a:noFill/>
          <a:ln w="76200">
            <a:solidFill>
              <a:schemeClr val="tx1">
                <a:lumMod val="95000"/>
                <a:lumOff val="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Interfaces</a:t>
            </a:r>
            <a:br>
              <a:rPr lang="en-US" dirty="0">
                <a:solidFill>
                  <a:schemeClr val="tx1"/>
                </a:solidFill>
              </a:rPr>
            </a:br>
            <a:br>
              <a:rPr lang="en-US" dirty="0">
                <a:solidFill>
                  <a:schemeClr val="tx1"/>
                </a:solidFill>
              </a:rPr>
            </a:br>
            <a:r>
              <a:rPr lang="en-US" sz="3200" dirty="0">
                <a:solidFill>
                  <a:schemeClr val="tx1"/>
                </a:solidFill>
              </a:rPr>
              <a:t>- Msg Bus</a:t>
            </a:r>
            <a:br>
              <a:rPr lang="en-US" sz="3200" dirty="0">
                <a:solidFill>
                  <a:schemeClr val="tx1"/>
                </a:solidFill>
              </a:rPr>
            </a:br>
            <a:r>
              <a:rPr lang="en-US" sz="3200" dirty="0">
                <a:solidFill>
                  <a:schemeClr val="tx1"/>
                </a:solidFill>
              </a:rPr>
              <a:t>- Msg Channels</a:t>
            </a:r>
            <a:br>
              <a:rPr lang="en-US" sz="3200" dirty="0">
                <a:solidFill>
                  <a:schemeClr val="tx1"/>
                </a:solidFill>
              </a:rPr>
            </a:br>
            <a:r>
              <a:rPr lang="en-US" sz="3200" dirty="0">
                <a:solidFill>
                  <a:schemeClr val="tx1"/>
                </a:solidFill>
              </a:rPr>
              <a:t>- Component Status</a:t>
            </a:r>
            <a:br>
              <a:rPr lang="en-US" sz="3200" dirty="0">
                <a:solidFill>
                  <a:schemeClr val="tx1"/>
                </a:solidFill>
              </a:rPr>
            </a:br>
            <a:r>
              <a:rPr lang="en-US" sz="3200" dirty="0">
                <a:solidFill>
                  <a:schemeClr val="tx1"/>
                </a:solidFill>
              </a:rPr>
              <a:t>- </a:t>
            </a:r>
            <a:r>
              <a:rPr lang="en-US" sz="3200" dirty="0" err="1">
                <a:solidFill>
                  <a:schemeClr val="tx1"/>
                </a:solidFill>
              </a:rPr>
              <a:t>IComponent</a:t>
            </a:r>
            <a:br>
              <a:rPr lang="en-US" sz="3200" dirty="0">
                <a:solidFill>
                  <a:schemeClr val="tx1"/>
                </a:solidFill>
              </a:rPr>
            </a:br>
            <a:r>
              <a:rPr lang="en-US" sz="3200" dirty="0">
                <a:solidFill>
                  <a:schemeClr val="tx1"/>
                </a:solidFill>
              </a:rPr>
              <a:t>- </a:t>
            </a:r>
            <a:r>
              <a:rPr lang="en-US" sz="3200" dirty="0" err="1">
                <a:solidFill>
                  <a:schemeClr val="tx1"/>
                </a:solidFill>
              </a:rPr>
              <a:t>IBl</a:t>
            </a:r>
            <a:br>
              <a:rPr lang="en-US" sz="3200" dirty="0">
                <a:solidFill>
                  <a:schemeClr val="tx1"/>
                </a:solidFill>
              </a:rPr>
            </a:br>
            <a:r>
              <a:rPr lang="en-US" sz="3200" dirty="0">
                <a:solidFill>
                  <a:schemeClr val="tx1"/>
                </a:solidFill>
              </a:rPr>
              <a:t>- </a:t>
            </a:r>
            <a:r>
              <a:rPr lang="en-US" sz="3200" dirty="0" err="1">
                <a:solidFill>
                  <a:schemeClr val="tx1"/>
                </a:solidFill>
              </a:rPr>
              <a:t>IPlugin</a:t>
            </a:r>
            <a:br>
              <a:rPr lang="en-US" sz="3200" dirty="0">
                <a:solidFill>
                  <a:schemeClr val="tx1"/>
                </a:solidFill>
              </a:rPr>
            </a:br>
            <a:r>
              <a:rPr lang="en-US" sz="3200" dirty="0">
                <a:solidFill>
                  <a:schemeClr val="tx1"/>
                </a:solidFill>
              </a:rPr>
              <a:t>- </a:t>
            </a:r>
            <a:r>
              <a:rPr lang="en-US" sz="3200" dirty="0" err="1">
                <a:solidFill>
                  <a:schemeClr val="tx1"/>
                </a:solidFill>
              </a:rPr>
              <a:t>IPluginAPI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7340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F5D44FF9-2195-4AC7-9C6E-8F9BCC64337A}"/>
              </a:ext>
            </a:extLst>
          </p:cNvPr>
          <p:cNvSpPr/>
          <p:nvPr/>
        </p:nvSpPr>
        <p:spPr>
          <a:xfrm>
            <a:off x="6471634" y="1334574"/>
            <a:ext cx="9916732" cy="1803042"/>
          </a:xfrm>
          <a:prstGeom prst="rect">
            <a:avLst/>
          </a:prstGeom>
          <a:noFill/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VIEW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91B0767-0EBA-46B4-B390-1DC86CEFB419}"/>
              </a:ext>
            </a:extLst>
          </p:cNvPr>
          <p:cNvSpPr/>
          <p:nvPr/>
        </p:nvSpPr>
        <p:spPr>
          <a:xfrm>
            <a:off x="9404558" y="4973928"/>
            <a:ext cx="4050884" cy="5426293"/>
          </a:xfrm>
          <a:prstGeom prst="rect">
            <a:avLst/>
          </a:prstGeom>
          <a:noFill/>
          <a:ln w="76200">
            <a:solidFill>
              <a:schemeClr val="tx1">
                <a:lumMod val="95000"/>
                <a:lumOff val="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Interfaces</a:t>
            </a:r>
            <a:br>
              <a:rPr lang="en-US" dirty="0">
                <a:solidFill>
                  <a:schemeClr val="tx1"/>
                </a:solidFill>
              </a:rPr>
            </a:br>
            <a:br>
              <a:rPr lang="en-US" dirty="0">
                <a:solidFill>
                  <a:schemeClr val="tx1"/>
                </a:solidFill>
              </a:rPr>
            </a:br>
            <a:r>
              <a:rPr lang="en-US" sz="3200" dirty="0">
                <a:solidFill>
                  <a:schemeClr val="tx1"/>
                </a:solidFill>
              </a:rPr>
              <a:t>- Msg Bus</a:t>
            </a:r>
            <a:br>
              <a:rPr lang="en-US" sz="3200" dirty="0">
                <a:solidFill>
                  <a:schemeClr val="tx1"/>
                </a:solidFill>
              </a:rPr>
            </a:br>
            <a:r>
              <a:rPr lang="en-US" sz="3200" dirty="0">
                <a:solidFill>
                  <a:schemeClr val="tx1"/>
                </a:solidFill>
              </a:rPr>
              <a:t>- Msg Channels</a:t>
            </a:r>
            <a:br>
              <a:rPr lang="en-US" sz="3200" dirty="0">
                <a:solidFill>
                  <a:schemeClr val="tx1"/>
                </a:solidFill>
              </a:rPr>
            </a:br>
            <a:r>
              <a:rPr lang="en-US" sz="3200" dirty="0">
                <a:solidFill>
                  <a:schemeClr val="tx1"/>
                </a:solidFill>
              </a:rPr>
              <a:t>- Component Status</a:t>
            </a:r>
            <a:br>
              <a:rPr lang="en-US" sz="3200" dirty="0">
                <a:solidFill>
                  <a:schemeClr val="tx1"/>
                </a:solidFill>
              </a:rPr>
            </a:br>
            <a:r>
              <a:rPr lang="en-US" sz="3200" dirty="0">
                <a:solidFill>
                  <a:schemeClr val="tx1"/>
                </a:solidFill>
              </a:rPr>
              <a:t>- </a:t>
            </a:r>
            <a:r>
              <a:rPr lang="en-US" sz="3200" dirty="0" err="1">
                <a:solidFill>
                  <a:schemeClr val="tx1"/>
                </a:solidFill>
              </a:rPr>
              <a:t>IComponent</a:t>
            </a:r>
            <a:br>
              <a:rPr lang="en-US" sz="3200" dirty="0">
                <a:solidFill>
                  <a:schemeClr val="tx1"/>
                </a:solidFill>
              </a:rPr>
            </a:br>
            <a:r>
              <a:rPr lang="en-US" sz="3200" dirty="0">
                <a:solidFill>
                  <a:schemeClr val="tx1"/>
                </a:solidFill>
              </a:rPr>
              <a:t>- </a:t>
            </a:r>
            <a:r>
              <a:rPr lang="en-US" sz="3200" dirty="0" err="1">
                <a:solidFill>
                  <a:schemeClr val="tx1"/>
                </a:solidFill>
              </a:rPr>
              <a:t>IBl</a:t>
            </a:r>
            <a:br>
              <a:rPr lang="en-US" sz="3200" dirty="0">
                <a:solidFill>
                  <a:schemeClr val="tx1"/>
                </a:solidFill>
              </a:rPr>
            </a:br>
            <a:r>
              <a:rPr lang="en-US" sz="3200" dirty="0">
                <a:solidFill>
                  <a:schemeClr val="tx1"/>
                </a:solidFill>
              </a:rPr>
              <a:t>- </a:t>
            </a:r>
            <a:r>
              <a:rPr lang="en-US" sz="3200" dirty="0" err="1">
                <a:solidFill>
                  <a:schemeClr val="tx1"/>
                </a:solidFill>
              </a:rPr>
              <a:t>IPlugin</a:t>
            </a:r>
            <a:br>
              <a:rPr lang="en-US" sz="3200" dirty="0">
                <a:solidFill>
                  <a:schemeClr val="tx1"/>
                </a:solidFill>
              </a:rPr>
            </a:br>
            <a:r>
              <a:rPr lang="en-US" sz="3200" dirty="0">
                <a:solidFill>
                  <a:schemeClr val="tx1"/>
                </a:solidFill>
              </a:rPr>
              <a:t>- </a:t>
            </a:r>
            <a:r>
              <a:rPr lang="en-US" sz="3200" dirty="0" err="1">
                <a:solidFill>
                  <a:schemeClr val="tx1"/>
                </a:solidFill>
              </a:rPr>
              <a:t>IPluginAPI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CAFE9BF-7528-4AC9-AED2-53F9C459ECAF}"/>
              </a:ext>
            </a:extLst>
          </p:cNvPr>
          <p:cNvCxnSpPr>
            <a:cxnSpLocks/>
            <a:stCxn id="15" idx="2"/>
            <a:endCxn id="18" idx="0"/>
          </p:cNvCxnSpPr>
          <p:nvPr/>
        </p:nvCxnSpPr>
        <p:spPr>
          <a:xfrm>
            <a:off x="11430000" y="3137616"/>
            <a:ext cx="0" cy="1836312"/>
          </a:xfrm>
          <a:prstGeom prst="straightConnector1">
            <a:avLst/>
          </a:prstGeom>
          <a:ln w="76200">
            <a:prstDash val="dash"/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74206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74322687-AB92-456E-9FD0-4159E4CF6441}"/>
              </a:ext>
            </a:extLst>
          </p:cNvPr>
          <p:cNvSpPr/>
          <p:nvPr/>
        </p:nvSpPr>
        <p:spPr>
          <a:xfrm>
            <a:off x="6471634" y="4973934"/>
            <a:ext cx="4494727" cy="1803042"/>
          </a:xfrm>
          <a:prstGeom prst="rect">
            <a:avLst/>
          </a:prstGeom>
          <a:noFill/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Business Logic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91B0767-0EBA-46B4-B390-1DC86CEFB419}"/>
              </a:ext>
            </a:extLst>
          </p:cNvPr>
          <p:cNvSpPr/>
          <p:nvPr/>
        </p:nvSpPr>
        <p:spPr>
          <a:xfrm>
            <a:off x="12337483" y="4973933"/>
            <a:ext cx="4050884" cy="5426293"/>
          </a:xfrm>
          <a:prstGeom prst="rect">
            <a:avLst/>
          </a:prstGeom>
          <a:noFill/>
          <a:ln w="76200">
            <a:solidFill>
              <a:schemeClr val="tx1">
                <a:lumMod val="95000"/>
                <a:lumOff val="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Interfaces</a:t>
            </a:r>
            <a:br>
              <a:rPr lang="en-US" dirty="0">
                <a:solidFill>
                  <a:schemeClr val="tx1"/>
                </a:solidFill>
              </a:rPr>
            </a:br>
            <a:br>
              <a:rPr lang="en-US" dirty="0">
                <a:solidFill>
                  <a:schemeClr val="tx1"/>
                </a:solidFill>
              </a:rPr>
            </a:br>
            <a:r>
              <a:rPr lang="en-US" sz="3200" dirty="0">
                <a:solidFill>
                  <a:schemeClr val="tx1"/>
                </a:solidFill>
              </a:rPr>
              <a:t>- Msg Bus</a:t>
            </a:r>
            <a:br>
              <a:rPr lang="en-US" sz="3200" dirty="0">
                <a:solidFill>
                  <a:schemeClr val="tx1"/>
                </a:solidFill>
              </a:rPr>
            </a:br>
            <a:r>
              <a:rPr lang="en-US" sz="3200" dirty="0">
                <a:solidFill>
                  <a:schemeClr val="tx1"/>
                </a:solidFill>
              </a:rPr>
              <a:t>- Msg Channels</a:t>
            </a:r>
            <a:br>
              <a:rPr lang="en-US" sz="3200" dirty="0">
                <a:solidFill>
                  <a:schemeClr val="tx1"/>
                </a:solidFill>
              </a:rPr>
            </a:br>
            <a:r>
              <a:rPr lang="en-US" sz="3200" dirty="0">
                <a:solidFill>
                  <a:schemeClr val="tx1"/>
                </a:solidFill>
              </a:rPr>
              <a:t>- Component Status</a:t>
            </a:r>
            <a:br>
              <a:rPr lang="en-US" sz="3200" dirty="0">
                <a:solidFill>
                  <a:schemeClr val="tx1"/>
                </a:solidFill>
              </a:rPr>
            </a:br>
            <a:r>
              <a:rPr lang="en-US" sz="3200" dirty="0">
                <a:solidFill>
                  <a:schemeClr val="tx1"/>
                </a:solidFill>
              </a:rPr>
              <a:t>- </a:t>
            </a:r>
            <a:r>
              <a:rPr lang="en-US" sz="3200" dirty="0" err="1">
                <a:solidFill>
                  <a:schemeClr val="tx1"/>
                </a:solidFill>
              </a:rPr>
              <a:t>IComponent</a:t>
            </a:r>
            <a:br>
              <a:rPr lang="en-US" sz="3200" dirty="0">
                <a:solidFill>
                  <a:schemeClr val="tx1"/>
                </a:solidFill>
              </a:rPr>
            </a:br>
            <a:r>
              <a:rPr lang="en-US" sz="3200" dirty="0">
                <a:solidFill>
                  <a:schemeClr val="tx1"/>
                </a:solidFill>
              </a:rPr>
              <a:t>- </a:t>
            </a:r>
            <a:r>
              <a:rPr lang="en-US" sz="3200" dirty="0" err="1">
                <a:solidFill>
                  <a:schemeClr val="tx1"/>
                </a:solidFill>
              </a:rPr>
              <a:t>IBl</a:t>
            </a:r>
            <a:br>
              <a:rPr lang="en-US" sz="3200" dirty="0">
                <a:solidFill>
                  <a:schemeClr val="tx1"/>
                </a:solidFill>
              </a:rPr>
            </a:br>
            <a:r>
              <a:rPr lang="en-US" sz="3200" dirty="0">
                <a:solidFill>
                  <a:schemeClr val="tx1"/>
                </a:solidFill>
              </a:rPr>
              <a:t>- </a:t>
            </a:r>
            <a:r>
              <a:rPr lang="en-US" sz="3200" dirty="0" err="1">
                <a:solidFill>
                  <a:schemeClr val="tx1"/>
                </a:solidFill>
              </a:rPr>
              <a:t>IPlugin</a:t>
            </a:r>
            <a:br>
              <a:rPr lang="en-US" sz="3200" dirty="0">
                <a:solidFill>
                  <a:schemeClr val="tx1"/>
                </a:solidFill>
              </a:rPr>
            </a:br>
            <a:r>
              <a:rPr lang="en-US" sz="3200" dirty="0">
                <a:solidFill>
                  <a:schemeClr val="tx1"/>
                </a:solidFill>
              </a:rPr>
              <a:t>- </a:t>
            </a:r>
            <a:r>
              <a:rPr lang="en-US" sz="3200" dirty="0" err="1">
                <a:solidFill>
                  <a:schemeClr val="tx1"/>
                </a:solidFill>
              </a:rPr>
              <a:t>IPluginAPI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CAFE9BF-7528-4AC9-AED2-53F9C459ECAF}"/>
              </a:ext>
            </a:extLst>
          </p:cNvPr>
          <p:cNvCxnSpPr>
            <a:cxnSpLocks/>
            <a:endCxn id="18" idx="0"/>
          </p:cNvCxnSpPr>
          <p:nvPr/>
        </p:nvCxnSpPr>
        <p:spPr>
          <a:xfrm>
            <a:off x="14362925" y="3137621"/>
            <a:ext cx="0" cy="1836312"/>
          </a:xfrm>
          <a:prstGeom prst="straightConnector1">
            <a:avLst/>
          </a:prstGeom>
          <a:ln w="76200">
            <a:prstDash val="dash"/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F4B9064-C039-4422-80D6-7D85B20FBAAA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10966361" y="5875455"/>
            <a:ext cx="1371122" cy="0"/>
          </a:xfrm>
          <a:prstGeom prst="straightConnector1">
            <a:avLst/>
          </a:prstGeom>
          <a:ln w="76200">
            <a:prstDash val="dash"/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104584B0-941B-4EC2-A7B6-5A93A5A34CB3}"/>
              </a:ext>
            </a:extLst>
          </p:cNvPr>
          <p:cNvSpPr/>
          <p:nvPr/>
        </p:nvSpPr>
        <p:spPr>
          <a:xfrm>
            <a:off x="6471634" y="1334574"/>
            <a:ext cx="9916732" cy="1803042"/>
          </a:xfrm>
          <a:prstGeom prst="rect">
            <a:avLst/>
          </a:prstGeom>
          <a:noFill/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VIEW</a:t>
            </a:r>
          </a:p>
        </p:txBody>
      </p:sp>
    </p:spTree>
    <p:extLst>
      <p:ext uri="{BB962C8B-B14F-4D97-AF65-F5344CB8AC3E}">
        <p14:creationId xmlns:p14="http://schemas.microsoft.com/office/powerpoint/2010/main" val="15262182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74322687-AB92-456E-9FD0-4159E4CF6441}"/>
              </a:ext>
            </a:extLst>
          </p:cNvPr>
          <p:cNvSpPr/>
          <p:nvPr/>
        </p:nvSpPr>
        <p:spPr>
          <a:xfrm>
            <a:off x="6471634" y="4973934"/>
            <a:ext cx="4494727" cy="1803042"/>
          </a:xfrm>
          <a:prstGeom prst="rect">
            <a:avLst/>
          </a:prstGeom>
          <a:noFill/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Business Logic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91B0767-0EBA-46B4-B390-1DC86CEFB419}"/>
              </a:ext>
            </a:extLst>
          </p:cNvPr>
          <p:cNvSpPr/>
          <p:nvPr/>
        </p:nvSpPr>
        <p:spPr>
          <a:xfrm>
            <a:off x="12337483" y="4973933"/>
            <a:ext cx="4050884" cy="5426293"/>
          </a:xfrm>
          <a:prstGeom prst="rect">
            <a:avLst/>
          </a:prstGeom>
          <a:noFill/>
          <a:ln w="76200">
            <a:solidFill>
              <a:schemeClr val="tx1">
                <a:lumMod val="95000"/>
                <a:lumOff val="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Interfaces</a:t>
            </a:r>
            <a:br>
              <a:rPr lang="en-US" dirty="0">
                <a:solidFill>
                  <a:schemeClr val="tx1"/>
                </a:solidFill>
              </a:rPr>
            </a:br>
            <a:br>
              <a:rPr lang="en-US" dirty="0">
                <a:solidFill>
                  <a:schemeClr val="tx1"/>
                </a:solidFill>
              </a:rPr>
            </a:br>
            <a:r>
              <a:rPr lang="en-US" sz="3200" dirty="0">
                <a:solidFill>
                  <a:schemeClr val="tx1"/>
                </a:solidFill>
              </a:rPr>
              <a:t>- Msg Bus</a:t>
            </a:r>
            <a:br>
              <a:rPr lang="en-US" sz="3200" dirty="0">
                <a:solidFill>
                  <a:schemeClr val="tx1"/>
                </a:solidFill>
              </a:rPr>
            </a:br>
            <a:r>
              <a:rPr lang="en-US" sz="3200" dirty="0">
                <a:solidFill>
                  <a:schemeClr val="tx1"/>
                </a:solidFill>
              </a:rPr>
              <a:t>- Msg Channels</a:t>
            </a:r>
            <a:br>
              <a:rPr lang="en-US" sz="3200" dirty="0">
                <a:solidFill>
                  <a:schemeClr val="tx1"/>
                </a:solidFill>
              </a:rPr>
            </a:br>
            <a:r>
              <a:rPr lang="en-US" sz="3200" dirty="0">
                <a:solidFill>
                  <a:schemeClr val="tx1"/>
                </a:solidFill>
              </a:rPr>
              <a:t>- Component Status</a:t>
            </a:r>
            <a:br>
              <a:rPr lang="en-US" sz="3200" dirty="0">
                <a:solidFill>
                  <a:schemeClr val="tx1"/>
                </a:solidFill>
              </a:rPr>
            </a:br>
            <a:r>
              <a:rPr lang="en-US" sz="3200" dirty="0">
                <a:solidFill>
                  <a:schemeClr val="tx1"/>
                </a:solidFill>
              </a:rPr>
              <a:t>- </a:t>
            </a:r>
            <a:r>
              <a:rPr lang="en-US" sz="3200" dirty="0" err="1">
                <a:solidFill>
                  <a:schemeClr val="tx1"/>
                </a:solidFill>
              </a:rPr>
              <a:t>IComponent</a:t>
            </a:r>
            <a:br>
              <a:rPr lang="en-US" sz="3200" dirty="0">
                <a:solidFill>
                  <a:schemeClr val="tx1"/>
                </a:solidFill>
              </a:rPr>
            </a:br>
            <a:r>
              <a:rPr lang="en-US" sz="3200" dirty="0">
                <a:solidFill>
                  <a:schemeClr val="tx1"/>
                </a:solidFill>
              </a:rPr>
              <a:t>- </a:t>
            </a:r>
            <a:r>
              <a:rPr lang="en-US" sz="3200" dirty="0" err="1">
                <a:solidFill>
                  <a:schemeClr val="tx1"/>
                </a:solidFill>
              </a:rPr>
              <a:t>IBl</a:t>
            </a:r>
            <a:br>
              <a:rPr lang="en-US" sz="3200" dirty="0">
                <a:solidFill>
                  <a:schemeClr val="tx1"/>
                </a:solidFill>
              </a:rPr>
            </a:br>
            <a:r>
              <a:rPr lang="en-US" sz="3200" dirty="0">
                <a:solidFill>
                  <a:schemeClr val="tx1"/>
                </a:solidFill>
              </a:rPr>
              <a:t>- </a:t>
            </a:r>
            <a:r>
              <a:rPr lang="en-US" sz="3200" dirty="0" err="1">
                <a:solidFill>
                  <a:schemeClr val="tx1"/>
                </a:solidFill>
              </a:rPr>
              <a:t>IPlugin</a:t>
            </a:r>
            <a:br>
              <a:rPr lang="en-US" sz="3200" dirty="0">
                <a:solidFill>
                  <a:schemeClr val="tx1"/>
                </a:solidFill>
              </a:rPr>
            </a:br>
            <a:r>
              <a:rPr lang="en-US" sz="3200" dirty="0">
                <a:solidFill>
                  <a:schemeClr val="tx1"/>
                </a:solidFill>
              </a:rPr>
              <a:t>- </a:t>
            </a:r>
            <a:r>
              <a:rPr lang="en-US" sz="3200" dirty="0" err="1">
                <a:solidFill>
                  <a:schemeClr val="tx1"/>
                </a:solidFill>
              </a:rPr>
              <a:t>IPluginAPI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CAFE9BF-7528-4AC9-AED2-53F9C459ECAF}"/>
              </a:ext>
            </a:extLst>
          </p:cNvPr>
          <p:cNvCxnSpPr>
            <a:cxnSpLocks/>
            <a:endCxn id="18" idx="0"/>
          </p:cNvCxnSpPr>
          <p:nvPr/>
        </p:nvCxnSpPr>
        <p:spPr>
          <a:xfrm>
            <a:off x="14362925" y="3137621"/>
            <a:ext cx="0" cy="1836312"/>
          </a:xfrm>
          <a:prstGeom prst="straightConnector1">
            <a:avLst/>
          </a:prstGeom>
          <a:ln w="76200">
            <a:prstDash val="dash"/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F4B9064-C039-4422-80D6-7D85B20FBAAA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10966361" y="5875455"/>
            <a:ext cx="1371122" cy="0"/>
          </a:xfrm>
          <a:prstGeom prst="straightConnector1">
            <a:avLst/>
          </a:prstGeom>
          <a:ln w="76200">
            <a:prstDash val="dash"/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104584B0-941B-4EC2-A7B6-5A93A5A34CB3}"/>
              </a:ext>
            </a:extLst>
          </p:cNvPr>
          <p:cNvSpPr/>
          <p:nvPr/>
        </p:nvSpPr>
        <p:spPr>
          <a:xfrm>
            <a:off x="6471634" y="1334574"/>
            <a:ext cx="9916732" cy="1803042"/>
          </a:xfrm>
          <a:prstGeom prst="rect">
            <a:avLst/>
          </a:prstGeom>
          <a:noFill/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VIEW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1A65FF4-371A-4215-982C-3600CCF0B419}"/>
              </a:ext>
            </a:extLst>
          </p:cNvPr>
          <p:cNvSpPr/>
          <p:nvPr/>
        </p:nvSpPr>
        <p:spPr>
          <a:xfrm>
            <a:off x="6471633" y="8139984"/>
            <a:ext cx="4494727" cy="1803042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1B63488-BF2B-44B3-AA58-B1FF41E59DDD}"/>
              </a:ext>
            </a:extLst>
          </p:cNvPr>
          <p:cNvCxnSpPr>
            <a:stCxn id="7" idx="3"/>
          </p:cNvCxnSpPr>
          <p:nvPr/>
        </p:nvCxnSpPr>
        <p:spPr>
          <a:xfrm flipV="1">
            <a:off x="10966360" y="9036139"/>
            <a:ext cx="1371123" cy="5366"/>
          </a:xfrm>
          <a:prstGeom prst="straightConnector1">
            <a:avLst/>
          </a:prstGeom>
          <a:ln w="76200">
            <a:prstDash val="dash"/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3197A85-1AE8-4C02-B288-324D87CE86BB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8718997" y="7000404"/>
            <a:ext cx="0" cy="1139580"/>
          </a:xfrm>
          <a:prstGeom prst="straightConnector1">
            <a:avLst/>
          </a:prstGeom>
          <a:ln w="76200">
            <a:prstDash val="dash"/>
            <a:tailEnd type="diamond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EBF887B8-2A1E-473B-8B2A-0113A7504D11}"/>
              </a:ext>
            </a:extLst>
          </p:cNvPr>
          <p:cNvSpPr/>
          <p:nvPr/>
        </p:nvSpPr>
        <p:spPr>
          <a:xfrm>
            <a:off x="6624033" y="8292384"/>
            <a:ext cx="4494727" cy="1803042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D594D6F-BF90-40F4-A6F9-F675BCA2CF16}"/>
              </a:ext>
            </a:extLst>
          </p:cNvPr>
          <p:cNvSpPr/>
          <p:nvPr/>
        </p:nvSpPr>
        <p:spPr>
          <a:xfrm>
            <a:off x="6776433" y="8444784"/>
            <a:ext cx="4494727" cy="1803042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2A66346-D22A-4E5E-836C-DA0A1471AD4C}"/>
              </a:ext>
            </a:extLst>
          </p:cNvPr>
          <p:cNvSpPr/>
          <p:nvPr/>
        </p:nvSpPr>
        <p:spPr>
          <a:xfrm>
            <a:off x="6928833" y="8597184"/>
            <a:ext cx="4494727" cy="1803042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Plug-in</a:t>
            </a:r>
          </a:p>
        </p:txBody>
      </p:sp>
    </p:spTree>
    <p:extLst>
      <p:ext uri="{BB962C8B-B14F-4D97-AF65-F5344CB8AC3E}">
        <p14:creationId xmlns:p14="http://schemas.microsoft.com/office/powerpoint/2010/main" val="3587068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0816DD8C-A9AC-4D77-95F4-78878DA34C44}"/>
              </a:ext>
            </a:extLst>
          </p:cNvPr>
          <p:cNvSpPr/>
          <p:nvPr/>
        </p:nvSpPr>
        <p:spPr>
          <a:xfrm>
            <a:off x="2871989" y="1334573"/>
            <a:ext cx="5396248" cy="6336405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>
                    <a:lumMod val="50000"/>
                  </a:schemeClr>
                </a:solidFill>
              </a:rPr>
              <a:t>Third Party</a:t>
            </a:r>
          </a:p>
          <a:p>
            <a:pPr algn="ctr"/>
            <a:endParaRPr lang="en-US" sz="3200" dirty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endParaRPr lang="en-US" sz="3200" dirty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endParaRPr lang="en-US" sz="3200" dirty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endParaRPr lang="en-US" sz="3200" dirty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endParaRPr lang="en-US" sz="3200" dirty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endParaRPr lang="en-US" sz="3200" dirty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endParaRPr lang="en-US" sz="3200" dirty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endParaRPr lang="en-US" sz="3200" dirty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endParaRPr lang="en-US" sz="3200" dirty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endParaRPr lang="en-US" sz="3200" dirty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endParaRPr lang="en-US" sz="3200" dirty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endParaRPr lang="en-US" sz="3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A116F78-27BF-4CEC-95BE-B13E5A730CF3}"/>
              </a:ext>
            </a:extLst>
          </p:cNvPr>
          <p:cNvSpPr/>
          <p:nvPr/>
        </p:nvSpPr>
        <p:spPr>
          <a:xfrm>
            <a:off x="3788061" y="4108898"/>
            <a:ext cx="3564104" cy="865031"/>
          </a:xfrm>
          <a:prstGeom prst="rect">
            <a:avLst/>
          </a:prstGeom>
          <a:noFill/>
          <a:ln w="762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ReactDOM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17B2F18-1A49-41C1-9150-50B11304CD74}"/>
              </a:ext>
            </a:extLst>
          </p:cNvPr>
          <p:cNvSpPr/>
          <p:nvPr/>
        </p:nvSpPr>
        <p:spPr>
          <a:xfrm>
            <a:off x="3788061" y="2289220"/>
            <a:ext cx="3564104" cy="865031"/>
          </a:xfrm>
          <a:prstGeom prst="rect">
            <a:avLst/>
          </a:prstGeom>
          <a:noFill/>
          <a:ln w="762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React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1CDB1E2-E6C3-4A44-9A47-E8FF3A5D300B}"/>
              </a:ext>
            </a:extLst>
          </p:cNvPr>
          <p:cNvSpPr/>
          <p:nvPr/>
        </p:nvSpPr>
        <p:spPr>
          <a:xfrm>
            <a:off x="3788061" y="5889938"/>
            <a:ext cx="3564104" cy="865031"/>
          </a:xfrm>
          <a:prstGeom prst="rect">
            <a:avLst/>
          </a:prstGeom>
          <a:noFill/>
          <a:ln w="762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MobX</a:t>
            </a:r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04DB53E-3B21-407A-9189-7D88E7AB28DE}"/>
              </a:ext>
            </a:extLst>
          </p:cNvPr>
          <p:cNvGrpSpPr/>
          <p:nvPr/>
        </p:nvGrpSpPr>
        <p:grpSpPr>
          <a:xfrm>
            <a:off x="10071278" y="1334574"/>
            <a:ext cx="9916734" cy="9065653"/>
            <a:chOff x="10071278" y="1334574"/>
            <a:chExt cx="9916734" cy="9065653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5D44FF9-2195-4AC7-9C6E-8F9BCC64337A}"/>
                </a:ext>
              </a:extLst>
            </p:cNvPr>
            <p:cNvSpPr/>
            <p:nvPr/>
          </p:nvSpPr>
          <p:spPr>
            <a:xfrm>
              <a:off x="10071279" y="1334574"/>
              <a:ext cx="9916732" cy="1803042"/>
            </a:xfrm>
            <a:prstGeom prst="rect">
              <a:avLst/>
            </a:prstGeom>
            <a:noFill/>
            <a:ln w="762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VIEW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4322687-AB92-456E-9FD0-4159E4CF6441}"/>
                </a:ext>
              </a:extLst>
            </p:cNvPr>
            <p:cNvSpPr/>
            <p:nvPr/>
          </p:nvSpPr>
          <p:spPr>
            <a:xfrm>
              <a:off x="10071279" y="4973929"/>
              <a:ext cx="4494727" cy="1803042"/>
            </a:xfrm>
            <a:prstGeom prst="rect">
              <a:avLst/>
            </a:prstGeom>
            <a:noFill/>
            <a:ln w="762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Business Logic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E3A6453-DF23-42CF-AAA1-44A44B568F9B}"/>
                </a:ext>
              </a:extLst>
            </p:cNvPr>
            <p:cNvSpPr/>
            <p:nvPr/>
          </p:nvSpPr>
          <p:spPr>
            <a:xfrm>
              <a:off x="10071278" y="8139985"/>
              <a:ext cx="4494727" cy="1803042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91B0767-0EBA-46B4-B390-1DC86CEFB419}"/>
                </a:ext>
              </a:extLst>
            </p:cNvPr>
            <p:cNvSpPr/>
            <p:nvPr/>
          </p:nvSpPr>
          <p:spPr>
            <a:xfrm>
              <a:off x="15937128" y="4973928"/>
              <a:ext cx="4050884" cy="5426293"/>
            </a:xfrm>
            <a:prstGeom prst="rect">
              <a:avLst/>
            </a:prstGeom>
            <a:noFill/>
            <a:ln w="76200">
              <a:solidFill>
                <a:schemeClr val="tx1">
                  <a:lumMod val="95000"/>
                  <a:lumOff val="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solidFill>
                    <a:schemeClr val="tx1"/>
                  </a:solidFill>
                </a:rPr>
                <a:t>Interfaces</a:t>
              </a:r>
              <a:br>
                <a:rPr lang="en-US" dirty="0">
                  <a:solidFill>
                    <a:schemeClr val="tx1"/>
                  </a:solidFill>
                </a:rPr>
              </a:br>
              <a:br>
                <a:rPr lang="en-US" dirty="0">
                  <a:solidFill>
                    <a:schemeClr val="tx1"/>
                  </a:solidFill>
                </a:rPr>
              </a:br>
              <a:r>
                <a:rPr lang="en-US" sz="3200" dirty="0">
                  <a:solidFill>
                    <a:schemeClr val="tx1"/>
                  </a:solidFill>
                </a:rPr>
                <a:t>- Msg Bus</a:t>
              </a:r>
              <a:br>
                <a:rPr lang="en-US" sz="3200" dirty="0">
                  <a:solidFill>
                    <a:schemeClr val="tx1"/>
                  </a:solidFill>
                </a:rPr>
              </a:br>
              <a:r>
                <a:rPr lang="en-US" sz="3200" dirty="0">
                  <a:solidFill>
                    <a:schemeClr val="tx1"/>
                  </a:solidFill>
                </a:rPr>
                <a:t>- Msg Channels</a:t>
              </a:r>
              <a:br>
                <a:rPr lang="en-US" sz="3200" dirty="0">
                  <a:solidFill>
                    <a:schemeClr val="tx1"/>
                  </a:solidFill>
                </a:rPr>
              </a:br>
              <a:r>
                <a:rPr lang="en-US" sz="3200" dirty="0">
                  <a:solidFill>
                    <a:schemeClr val="tx1"/>
                  </a:solidFill>
                </a:rPr>
                <a:t>- Component Status</a:t>
              </a:r>
              <a:br>
                <a:rPr lang="en-US" sz="3200" dirty="0">
                  <a:solidFill>
                    <a:schemeClr val="tx1"/>
                  </a:solidFill>
                </a:rPr>
              </a:br>
              <a:r>
                <a:rPr lang="en-US" sz="3200" dirty="0">
                  <a:solidFill>
                    <a:schemeClr val="tx1"/>
                  </a:solidFill>
                </a:rPr>
                <a:t>- </a:t>
              </a:r>
              <a:r>
                <a:rPr lang="en-US" sz="3200" dirty="0" err="1">
                  <a:solidFill>
                    <a:schemeClr val="tx1"/>
                  </a:solidFill>
                </a:rPr>
                <a:t>IComponent</a:t>
              </a:r>
              <a:br>
                <a:rPr lang="en-US" sz="3200" dirty="0">
                  <a:solidFill>
                    <a:schemeClr val="tx1"/>
                  </a:solidFill>
                </a:rPr>
              </a:br>
              <a:r>
                <a:rPr lang="en-US" sz="3200" dirty="0">
                  <a:solidFill>
                    <a:schemeClr val="tx1"/>
                  </a:solidFill>
                </a:rPr>
                <a:t>- </a:t>
              </a:r>
              <a:r>
                <a:rPr lang="en-US" sz="3200" dirty="0" err="1">
                  <a:solidFill>
                    <a:schemeClr val="tx1"/>
                  </a:solidFill>
                </a:rPr>
                <a:t>IBl</a:t>
              </a:r>
              <a:br>
                <a:rPr lang="en-US" sz="3200" dirty="0">
                  <a:solidFill>
                    <a:schemeClr val="tx1"/>
                  </a:solidFill>
                </a:rPr>
              </a:br>
              <a:r>
                <a:rPr lang="en-US" sz="3200" dirty="0">
                  <a:solidFill>
                    <a:schemeClr val="tx1"/>
                  </a:solidFill>
                </a:rPr>
                <a:t>- </a:t>
              </a:r>
              <a:r>
                <a:rPr lang="en-US" sz="3200" dirty="0" err="1">
                  <a:solidFill>
                    <a:schemeClr val="tx1"/>
                  </a:solidFill>
                </a:rPr>
                <a:t>IPlugin</a:t>
              </a:r>
              <a:br>
                <a:rPr lang="en-US" sz="3200" dirty="0">
                  <a:solidFill>
                    <a:schemeClr val="tx1"/>
                  </a:solidFill>
                </a:rPr>
              </a:br>
              <a:r>
                <a:rPr lang="en-US" sz="3200" dirty="0">
                  <a:solidFill>
                    <a:schemeClr val="tx1"/>
                  </a:solidFill>
                </a:rPr>
                <a:t>- </a:t>
              </a:r>
              <a:r>
                <a:rPr lang="en-US" sz="3200" dirty="0" err="1">
                  <a:solidFill>
                    <a:schemeClr val="tx1"/>
                  </a:solidFill>
                </a:rPr>
                <a:t>IPluginAPI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ECAFE9BF-7528-4AC9-AED2-53F9C459ECAF}"/>
                </a:ext>
              </a:extLst>
            </p:cNvPr>
            <p:cNvCxnSpPr>
              <a:cxnSpLocks/>
              <a:endCxn id="18" idx="0"/>
            </p:cNvCxnSpPr>
            <p:nvPr/>
          </p:nvCxnSpPr>
          <p:spPr>
            <a:xfrm>
              <a:off x="17962570" y="3137616"/>
              <a:ext cx="0" cy="1836312"/>
            </a:xfrm>
            <a:prstGeom prst="straightConnector1">
              <a:avLst/>
            </a:prstGeom>
            <a:ln w="76200">
              <a:prstDash val="dash"/>
              <a:tailEnd type="triangle" w="lg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3F4B9064-C039-4422-80D6-7D85B20FBAAA}"/>
                </a:ext>
              </a:extLst>
            </p:cNvPr>
            <p:cNvCxnSpPr>
              <a:cxnSpLocks/>
              <a:stCxn id="16" idx="3"/>
            </p:cNvCxnSpPr>
            <p:nvPr/>
          </p:nvCxnSpPr>
          <p:spPr>
            <a:xfrm>
              <a:off x="14566006" y="5875450"/>
              <a:ext cx="1371122" cy="0"/>
            </a:xfrm>
            <a:prstGeom prst="straightConnector1">
              <a:avLst/>
            </a:prstGeom>
            <a:ln w="76200">
              <a:prstDash val="dash"/>
              <a:tailEnd type="triangle" w="lg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64BC230D-0D7A-42AC-B0A3-0E9465FA76DA}"/>
                </a:ext>
              </a:extLst>
            </p:cNvPr>
            <p:cNvCxnSpPr>
              <a:stCxn id="17" idx="3"/>
            </p:cNvCxnSpPr>
            <p:nvPr/>
          </p:nvCxnSpPr>
          <p:spPr>
            <a:xfrm flipV="1">
              <a:off x="14566005" y="9036140"/>
              <a:ext cx="1371123" cy="5366"/>
            </a:xfrm>
            <a:prstGeom prst="straightConnector1">
              <a:avLst/>
            </a:prstGeom>
            <a:ln w="76200">
              <a:prstDash val="dash"/>
              <a:tailEnd type="triangle" w="lg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38641CA8-ADAE-4303-BB36-C94209D375DE}"/>
                </a:ext>
              </a:extLst>
            </p:cNvPr>
            <p:cNvCxnSpPr>
              <a:cxnSpLocks/>
              <a:stCxn id="17" idx="0"/>
            </p:cNvCxnSpPr>
            <p:nvPr/>
          </p:nvCxnSpPr>
          <p:spPr>
            <a:xfrm flipV="1">
              <a:off x="12318642" y="7000405"/>
              <a:ext cx="0" cy="1139580"/>
            </a:xfrm>
            <a:prstGeom prst="straightConnector1">
              <a:avLst/>
            </a:prstGeom>
            <a:ln w="76200">
              <a:prstDash val="dash"/>
              <a:tailEnd type="diamond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3C1CA23D-5ACB-48A2-9A4E-77D93983F9C4}"/>
                </a:ext>
              </a:extLst>
            </p:cNvPr>
            <p:cNvSpPr/>
            <p:nvPr/>
          </p:nvSpPr>
          <p:spPr>
            <a:xfrm>
              <a:off x="10223678" y="8292385"/>
              <a:ext cx="4494727" cy="1803042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7C6CF3FE-1545-4663-9946-44BC53B9AE60}"/>
                </a:ext>
              </a:extLst>
            </p:cNvPr>
            <p:cNvSpPr/>
            <p:nvPr/>
          </p:nvSpPr>
          <p:spPr>
            <a:xfrm>
              <a:off x="10376078" y="8444785"/>
              <a:ext cx="4494727" cy="1803042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7F535E16-A79A-49E6-8A75-19565FDCA082}"/>
                </a:ext>
              </a:extLst>
            </p:cNvPr>
            <p:cNvSpPr/>
            <p:nvPr/>
          </p:nvSpPr>
          <p:spPr>
            <a:xfrm>
              <a:off x="10528478" y="8597185"/>
              <a:ext cx="4494727" cy="1803042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Plug-in</a:t>
              </a:r>
            </a:p>
          </p:txBody>
        </p:sp>
      </p:grpSp>
      <p:cxnSp>
        <p:nvCxnSpPr>
          <p:cNvPr id="45" name="Connector: Curved 44">
            <a:extLst>
              <a:ext uri="{FF2B5EF4-FFF2-40B4-BE49-F238E27FC236}">
                <a16:creationId xmlns:a16="http://schemas.microsoft.com/office/drawing/2014/main" id="{F270A454-CC5D-47F9-BF81-C6930F91A501}"/>
              </a:ext>
            </a:extLst>
          </p:cNvPr>
          <p:cNvCxnSpPr>
            <a:stCxn id="15" idx="1"/>
            <a:endCxn id="36" idx="3"/>
          </p:cNvCxnSpPr>
          <p:nvPr/>
        </p:nvCxnSpPr>
        <p:spPr>
          <a:xfrm rot="10800000" flipV="1">
            <a:off x="7352165" y="2236094"/>
            <a:ext cx="2719114" cy="485641"/>
          </a:xfrm>
          <a:prstGeom prst="curvedConnector3">
            <a:avLst/>
          </a:prstGeom>
          <a:ln w="76200">
            <a:solidFill>
              <a:srgbClr val="C00000"/>
            </a:solidFill>
            <a:tailEnd type="arrow" w="lg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7" name="Connector: Curved 46">
            <a:extLst>
              <a:ext uri="{FF2B5EF4-FFF2-40B4-BE49-F238E27FC236}">
                <a16:creationId xmlns:a16="http://schemas.microsoft.com/office/drawing/2014/main" id="{9B0DA3A6-E4A2-4BEB-99AD-9E268D872934}"/>
              </a:ext>
            </a:extLst>
          </p:cNvPr>
          <p:cNvCxnSpPr>
            <a:stCxn id="15" idx="1"/>
            <a:endCxn id="35" idx="3"/>
          </p:cNvCxnSpPr>
          <p:nvPr/>
        </p:nvCxnSpPr>
        <p:spPr>
          <a:xfrm rot="10800000" flipV="1">
            <a:off x="7352165" y="2236094"/>
            <a:ext cx="2719114" cy="2305319"/>
          </a:xfrm>
          <a:prstGeom prst="curvedConnector3">
            <a:avLst/>
          </a:prstGeom>
          <a:ln w="76200">
            <a:solidFill>
              <a:srgbClr val="C00000"/>
            </a:solidFill>
            <a:tailEnd type="arrow" w="lg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9" name="Connector: Curved 48">
            <a:extLst>
              <a:ext uri="{FF2B5EF4-FFF2-40B4-BE49-F238E27FC236}">
                <a16:creationId xmlns:a16="http://schemas.microsoft.com/office/drawing/2014/main" id="{3472F925-30D0-4814-8D35-D982F32493B9}"/>
              </a:ext>
            </a:extLst>
          </p:cNvPr>
          <p:cNvCxnSpPr>
            <a:cxnSpLocks/>
            <a:stCxn id="15" idx="1"/>
            <a:endCxn id="37" idx="3"/>
          </p:cNvCxnSpPr>
          <p:nvPr/>
        </p:nvCxnSpPr>
        <p:spPr>
          <a:xfrm rot="10800000" flipV="1">
            <a:off x="7352165" y="2236094"/>
            <a:ext cx="2719114" cy="4086359"/>
          </a:xfrm>
          <a:prstGeom prst="curvedConnector3">
            <a:avLst>
              <a:gd name="adj1" fmla="val 50000"/>
            </a:avLst>
          </a:prstGeom>
          <a:ln w="76200">
            <a:solidFill>
              <a:srgbClr val="C00000"/>
            </a:solidFill>
            <a:tailEnd type="arrow" w="lg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4" name="Connector: Curved 53">
            <a:extLst>
              <a:ext uri="{FF2B5EF4-FFF2-40B4-BE49-F238E27FC236}">
                <a16:creationId xmlns:a16="http://schemas.microsoft.com/office/drawing/2014/main" id="{2B96E33E-3FB7-4C7A-957C-8DB660A3628F}"/>
              </a:ext>
            </a:extLst>
          </p:cNvPr>
          <p:cNvCxnSpPr>
            <a:stCxn id="17" idx="1"/>
            <a:endCxn id="37" idx="3"/>
          </p:cNvCxnSpPr>
          <p:nvPr/>
        </p:nvCxnSpPr>
        <p:spPr>
          <a:xfrm rot="10800000">
            <a:off x="7352166" y="6322454"/>
            <a:ext cx="2719113" cy="2719052"/>
          </a:xfrm>
          <a:prstGeom prst="curvedConnector3">
            <a:avLst/>
          </a:prstGeom>
          <a:ln w="76200">
            <a:headEnd type="none" w="med" len="med"/>
            <a:tailEnd type="arrow" w="lg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6" name="Connector: Curved 55">
            <a:extLst>
              <a:ext uri="{FF2B5EF4-FFF2-40B4-BE49-F238E27FC236}">
                <a16:creationId xmlns:a16="http://schemas.microsoft.com/office/drawing/2014/main" id="{AB646616-772B-42D1-9514-012C8B1650C8}"/>
              </a:ext>
            </a:extLst>
          </p:cNvPr>
          <p:cNvCxnSpPr>
            <a:stCxn id="17" idx="1"/>
            <a:endCxn id="35" idx="3"/>
          </p:cNvCxnSpPr>
          <p:nvPr/>
        </p:nvCxnSpPr>
        <p:spPr>
          <a:xfrm rot="10800000">
            <a:off x="7352166" y="4541414"/>
            <a:ext cx="2719113" cy="4500092"/>
          </a:xfrm>
          <a:prstGeom prst="curvedConnector3">
            <a:avLst/>
          </a:prstGeom>
          <a:ln w="76200">
            <a:headEnd type="none" w="med" len="med"/>
            <a:tailEnd type="arrow" w="lg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8" name="Connector: Curved 57">
            <a:extLst>
              <a:ext uri="{FF2B5EF4-FFF2-40B4-BE49-F238E27FC236}">
                <a16:creationId xmlns:a16="http://schemas.microsoft.com/office/drawing/2014/main" id="{AD029BA1-977C-45E7-9280-A5599B38B9B4}"/>
              </a:ext>
            </a:extLst>
          </p:cNvPr>
          <p:cNvCxnSpPr>
            <a:stCxn id="17" idx="1"/>
            <a:endCxn id="36" idx="3"/>
          </p:cNvCxnSpPr>
          <p:nvPr/>
        </p:nvCxnSpPr>
        <p:spPr>
          <a:xfrm rot="10800000">
            <a:off x="7352166" y="2721736"/>
            <a:ext cx="2719113" cy="6319770"/>
          </a:xfrm>
          <a:prstGeom prst="curvedConnector3">
            <a:avLst/>
          </a:prstGeom>
          <a:ln w="76200">
            <a:headEnd type="none" w="med" len="med"/>
            <a:tailEnd type="arrow" w="lg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2" name="Connector: Curved 51">
            <a:extLst>
              <a:ext uri="{FF2B5EF4-FFF2-40B4-BE49-F238E27FC236}">
                <a16:creationId xmlns:a16="http://schemas.microsoft.com/office/drawing/2014/main" id="{F2AFEDEB-6E19-48FF-A94F-C1DD531C513F}"/>
              </a:ext>
            </a:extLst>
          </p:cNvPr>
          <p:cNvCxnSpPr>
            <a:stCxn id="16" idx="1"/>
            <a:endCxn id="37" idx="3"/>
          </p:cNvCxnSpPr>
          <p:nvPr/>
        </p:nvCxnSpPr>
        <p:spPr>
          <a:xfrm rot="10800000" flipV="1">
            <a:off x="7352165" y="5875450"/>
            <a:ext cx="2719114" cy="447004"/>
          </a:xfrm>
          <a:prstGeom prst="curvedConnector3">
            <a:avLst/>
          </a:prstGeom>
          <a:ln w="76200">
            <a:tailEnd type="arrow" w="lg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009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6" grpId="0" animBg="1"/>
      <p:bldP spid="3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377635"/>
            <a:ext cx="23069550" cy="131124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70039" y="6187201"/>
            <a:ext cx="15618541" cy="4084638"/>
          </a:xfrm>
        </p:spPr>
        <p:txBody>
          <a:bodyPr/>
          <a:lstStyle/>
          <a:p>
            <a:pPr algn="l"/>
            <a:r>
              <a:rPr lang="en-US" b="1" dirty="0">
                <a:solidFill>
                  <a:schemeClr val="bg1"/>
                </a:solidFill>
                <a:latin typeface="Helvetica LT CondensedBlack" panose="02000A06050000020004" pitchFamily="2" charset="0"/>
              </a:rPr>
              <a:t>Plug-ins and what not…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70039" y="10182939"/>
            <a:ext cx="15618541" cy="446961"/>
          </a:xfrm>
        </p:spPr>
        <p:txBody>
          <a:bodyPr>
            <a:normAutofit fontScale="92500" lnSpcReduction="20000"/>
          </a:bodyPr>
          <a:lstStyle/>
          <a:p>
            <a:pPr algn="l"/>
            <a:r>
              <a:rPr lang="en-US" i="1" dirty="0">
                <a:solidFill>
                  <a:schemeClr val="bg1"/>
                </a:solidFill>
              </a:rPr>
              <a:t>by Martin Chaov</a:t>
            </a:r>
            <a:endParaRPr lang="bg-BG" i="1" dirty="0">
              <a:solidFill>
                <a:schemeClr val="bg1"/>
              </a:solidFill>
            </a:endParaRPr>
          </a:p>
          <a:p>
            <a:pPr algn="l"/>
            <a:endParaRPr lang="en-US" i="1" dirty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39" y="7267253"/>
            <a:ext cx="5572125" cy="197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698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>
        <p:dissolve/>
      </p:transition>
    </mc:Choice>
    <mc:Fallback xmlns="">
      <p:transition advClick="0">
        <p:dissolv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0C705C1C-A1B1-40B1-AED4-D2CAFCEF40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79763"/>
            <a:ext cx="22860000" cy="9975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930193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4E441675-9336-4CC9-9F53-1662796CDC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562" y="614362"/>
            <a:ext cx="20716875" cy="10506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709172"/>
      </p:ext>
    </p:extLst>
  </p:cSld>
  <p:clrMapOvr>
    <a:masterClrMapping/>
  </p:clrMapOvr>
  <p:transition spd="slow">
    <p:push dir="r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6C070691-E0BB-4BF0-ADAF-DE34EDC40F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31718"/>
            <a:ext cx="22860000" cy="9871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391304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6EAF4D5-E7C9-4F92-B169-4FBA4269D9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0"/>
            <a:ext cx="21336000" cy="1173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655862"/>
      </p:ext>
    </p:extLst>
  </p:cSld>
  <p:clrMapOvr>
    <a:masterClrMapping/>
  </p:clrMapOvr>
  <p:transition spd="slow">
    <p:push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Video Game - 7249">
            <a:hlinkClick r:id="" action="ppaction://media"/>
            <a:extLst>
              <a:ext uri="{FF2B5EF4-FFF2-40B4-BE49-F238E27FC236}">
                <a16:creationId xmlns:a16="http://schemas.microsoft.com/office/drawing/2014/main" id="{8C722910-6B97-4F59-A3BD-BEF9F50E5A76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072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22860000" cy="1285875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912C6B7-BF1B-449A-9CD6-CB9C3A21EE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57500" y="3825081"/>
            <a:ext cx="17145000" cy="4084638"/>
          </a:xfrm>
        </p:spPr>
        <p:txBody>
          <a:bodyPr>
            <a:normAutofit/>
          </a:bodyPr>
          <a:lstStyle/>
          <a:p>
            <a:r>
              <a:rPr lang="en-US" sz="19900" b="1" dirty="0">
                <a:solidFill>
                  <a:schemeClr val="bg1"/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941664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" presetClass="mediacall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1620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  <p:bldLst>
      <p:bldP spid="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79C46B69-1493-4F4E-9B78-CD9B064772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2200" y="-1257300"/>
            <a:ext cx="22932200" cy="15231088"/>
          </a:xfrm>
          <a:prstGeom prst="rect">
            <a:avLst/>
          </a:prstGeo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1EA6F4F8-F125-4692-B69D-09195EAD08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952750" y="3124200"/>
            <a:ext cx="8058150" cy="9922329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Myriad Pro Cond" panose="020B0706030403020204" pitchFamily="34" charset="0"/>
              </a:rPr>
              <a:t>Independent development</a:t>
            </a:r>
          </a:p>
          <a:p>
            <a:r>
              <a:rPr lang="en-US" dirty="0">
                <a:solidFill>
                  <a:schemeClr val="bg1"/>
                </a:solidFill>
                <a:latin typeface="Myriad Pro Cond" panose="020B0706030403020204" pitchFamily="34" charset="0"/>
              </a:rPr>
              <a:t>Independent deployment</a:t>
            </a:r>
          </a:p>
          <a:p>
            <a:r>
              <a:rPr lang="en-US" dirty="0">
                <a:solidFill>
                  <a:schemeClr val="bg1"/>
                </a:solidFill>
                <a:latin typeface="Myriad Pro Cond" panose="020B0706030403020204" pitchFamily="34" charset="0"/>
              </a:rPr>
              <a:t>Independent release cycle*</a:t>
            </a:r>
          </a:p>
          <a:p>
            <a:r>
              <a:rPr lang="en-US" dirty="0">
                <a:solidFill>
                  <a:schemeClr val="bg1"/>
                </a:solidFill>
                <a:latin typeface="Myriad Pro Cond" panose="020B0706030403020204" pitchFamily="34" charset="0"/>
              </a:rPr>
              <a:t>Small bundles</a:t>
            </a:r>
          </a:p>
          <a:p>
            <a:r>
              <a:rPr lang="en-US" dirty="0">
                <a:solidFill>
                  <a:schemeClr val="bg1"/>
                </a:solidFill>
                <a:latin typeface="Myriad Pro Cond" panose="020B0706030403020204" pitchFamily="34" charset="0"/>
              </a:rPr>
              <a:t>Easy to test</a:t>
            </a:r>
          </a:p>
          <a:p>
            <a:r>
              <a:rPr lang="en-US" dirty="0">
                <a:solidFill>
                  <a:schemeClr val="bg1"/>
                </a:solidFill>
                <a:latin typeface="Myriad Pro Cond" panose="020B0706030403020204" pitchFamily="34" charset="0"/>
              </a:rPr>
              <a:t>Reduced regression scope</a:t>
            </a:r>
          </a:p>
          <a:p>
            <a:r>
              <a:rPr lang="en-US" dirty="0">
                <a:solidFill>
                  <a:schemeClr val="bg1"/>
                </a:solidFill>
                <a:latin typeface="Myriad Pro Cond" panose="020B0706030403020204" pitchFamily="34" charset="0"/>
              </a:rPr>
              <a:t>Technology agnostic*</a:t>
            </a:r>
          </a:p>
          <a:p>
            <a:r>
              <a:rPr lang="en-US" dirty="0">
                <a:solidFill>
                  <a:schemeClr val="bg1"/>
                </a:solidFill>
                <a:latin typeface="Myriad Pro Cond" panose="020B0706030403020204" pitchFamily="34" charset="0"/>
              </a:rPr>
              <a:t>Async loading of the packages</a:t>
            </a:r>
          </a:p>
          <a:p>
            <a:r>
              <a:rPr lang="en-US" dirty="0">
                <a:solidFill>
                  <a:schemeClr val="bg1"/>
                </a:solidFill>
                <a:latin typeface="Myriad Pro Cond" panose="020B0706030403020204" pitchFamily="34" charset="0"/>
              </a:rPr>
              <a:t>Easy deprecation</a:t>
            </a:r>
          </a:p>
          <a:p>
            <a:r>
              <a:rPr lang="en-US" dirty="0">
                <a:solidFill>
                  <a:schemeClr val="bg1"/>
                </a:solidFill>
                <a:latin typeface="Myriad Pro Cond" panose="020B0706030403020204" pitchFamily="34" charset="0"/>
              </a:rPr>
              <a:t>Coupled to a single interface package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E77F918-B93E-44CD-8F21-CA0BEC2E1E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430000" y="3124200"/>
            <a:ext cx="9858375" cy="992232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Myriad Pro Cond" panose="020B0706030403020204" pitchFamily="34" charset="0"/>
              </a:rPr>
              <a:t>Code duplication*</a:t>
            </a:r>
          </a:p>
          <a:p>
            <a:r>
              <a:rPr lang="en-US" dirty="0">
                <a:solidFill>
                  <a:schemeClr val="bg1"/>
                </a:solidFill>
                <a:latin typeface="Myriad Pro Cond" panose="020B0706030403020204" pitchFamily="34" charset="0"/>
              </a:rPr>
              <a:t>More experienced team</a:t>
            </a:r>
          </a:p>
          <a:p>
            <a:r>
              <a:rPr lang="en-US" dirty="0">
                <a:solidFill>
                  <a:schemeClr val="bg1"/>
                </a:solidFill>
                <a:latin typeface="Myriad Pro Cond" panose="020B0706030403020204" pitchFamily="34" charset="0"/>
              </a:rPr>
              <a:t>Coupled to a single interfaces package</a:t>
            </a:r>
          </a:p>
          <a:p>
            <a:r>
              <a:rPr lang="en-US" dirty="0">
                <a:solidFill>
                  <a:schemeClr val="bg1"/>
                </a:solidFill>
                <a:latin typeface="Myriad Pro Cond" panose="020B0706030403020204" pitchFamily="34" charset="0"/>
              </a:rPr>
              <a:t>Multiple packages to manage</a:t>
            </a:r>
          </a:p>
          <a:p>
            <a:r>
              <a:rPr lang="en-US" dirty="0">
                <a:solidFill>
                  <a:schemeClr val="bg1"/>
                </a:solidFill>
                <a:latin typeface="Myriad Pro Cond" panose="020B0706030403020204" pitchFamily="34" charset="0"/>
              </a:rPr>
              <a:t>Harder to organize</a:t>
            </a:r>
          </a:p>
          <a:p>
            <a:r>
              <a:rPr lang="en-US" dirty="0">
                <a:solidFill>
                  <a:schemeClr val="bg1"/>
                </a:solidFill>
                <a:latin typeface="Myriad Pro Cond" panose="020B0706030403020204" pitchFamily="34" charset="0"/>
              </a:rPr>
              <a:t>Harder to see the big picture</a:t>
            </a:r>
          </a:p>
        </p:txBody>
      </p:sp>
    </p:spTree>
    <p:extLst>
      <p:ext uri="{BB962C8B-B14F-4D97-AF65-F5344CB8AC3E}">
        <p14:creationId xmlns:p14="http://schemas.microsoft.com/office/powerpoint/2010/main" val="245444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500"/>
                            </p:stCondLst>
                            <p:childTnLst>
                              <p:par>
                                <p:cTn id="4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000"/>
                            </p:stCondLst>
                            <p:childTnLst>
                              <p:par>
                                <p:cTn id="4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500"/>
                            </p:stCondLst>
                            <p:childTnLst>
                              <p:par>
                                <p:cTn id="5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000"/>
                            </p:stCondLst>
                            <p:childTnLst>
                              <p:par>
                                <p:cTn id="5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3500"/>
                            </p:stCondLst>
                            <p:childTnLst>
                              <p:par>
                                <p:cTn id="5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4000"/>
                            </p:stCondLst>
                            <p:childTnLst>
                              <p:par>
                                <p:cTn id="6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4500"/>
                            </p:stCondLst>
                            <p:childTnLst>
                              <p:par>
                                <p:cTn id="6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  <p:bldP spid="11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672A3C-600D-422C-94A9-D9688C4BD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D12B04-FCFF-468D-9CB9-F658938110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Architecture</a:t>
            </a:r>
          </a:p>
          <a:p>
            <a:r>
              <a:rPr lang="en-US" dirty="0"/>
              <a:t>Plug-ins</a:t>
            </a:r>
          </a:p>
          <a:p>
            <a:r>
              <a:rPr lang="en-US" dirty="0"/>
              <a:t>Reference implementation</a:t>
            </a:r>
          </a:p>
          <a:p>
            <a:r>
              <a:rPr lang="en-US" dirty="0"/>
              <a:t>Pros/Cons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1316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Картина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4798" y="0"/>
            <a:ext cx="23469597" cy="1173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594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LinkedIn:  </a:t>
            </a:r>
            <a:r>
              <a:rPr lang="en-GB" dirty="0">
                <a:hlinkClick r:id="rId3"/>
              </a:rPr>
              <a:t>https://goo.gl/CRRJ2Y</a:t>
            </a:r>
            <a:endParaRPr lang="en-GB" dirty="0"/>
          </a:p>
          <a:p>
            <a:r>
              <a:rPr lang="en-US" dirty="0"/>
              <a:t>Mail:         </a:t>
            </a:r>
            <a:r>
              <a:rPr lang="en-US" dirty="0">
                <a:hlinkClick r:id="rId4"/>
              </a:rPr>
              <a:t>martin@sbtech.com</a:t>
            </a:r>
            <a:endParaRPr lang="en-US" dirty="0"/>
          </a:p>
          <a:p>
            <a:r>
              <a:rPr lang="en-US" dirty="0" err="1"/>
              <a:t>Github</a:t>
            </a:r>
            <a:r>
              <a:rPr lang="en-US" dirty="0"/>
              <a:t>:     </a:t>
            </a:r>
            <a:r>
              <a:rPr lang="en-US" dirty="0">
                <a:hlinkClick r:id="rId5"/>
              </a:rPr>
              <a:t>https://github.com/mchaov</a:t>
            </a:r>
            <a:endParaRPr lang="en-US" dirty="0"/>
          </a:p>
          <a:p>
            <a:r>
              <a:rPr lang="en-US" dirty="0"/>
              <a:t>@</a:t>
            </a:r>
            <a:r>
              <a:rPr lang="en-US"/>
              <a:t>raziel_pld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B062456B-F5DD-45AB-890A-0E430FB864C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899572" y="1039132"/>
            <a:ext cx="9144000" cy="9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308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Rectangle 135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631657" y="549569"/>
            <a:ext cx="8123076" cy="10573900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288385-6CE0-46A9-A756-330E00F353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4194" y="1564640"/>
            <a:ext cx="6858000" cy="494096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8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Attention</a:t>
            </a:r>
          </a:p>
        </p:txBody>
      </p: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3361" y="6690901"/>
            <a:ext cx="4850231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3" name="Picture 2" descr="https://hunterwalk.files.wordpress.com/2014/11/disclaimer.gif?w=1200">
            <a:extLst>
              <a:ext uri="{FF2B5EF4-FFF2-40B4-BE49-F238E27FC236}">
                <a16:creationId xmlns:a16="http://schemas.microsoft.com/office/drawing/2014/main" id="{D62F0150-C4D6-4E5B-8C5C-AD8D0A5094F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106121" y="842847"/>
            <a:ext cx="11402487" cy="10062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7256031"/>
      </p:ext>
    </p:extLst>
  </p:cSld>
  <p:clrMapOvr>
    <a:masterClrMapping/>
  </p:clrMapOvr>
  <p:transition spd="slow"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2DF350-8DA0-4511-9D0F-1CC8816A5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1625" y="625475"/>
            <a:ext cx="19716750" cy="2266950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CC5BF2-A3A5-44F6-9994-02BD5A4CE3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71625" y="3124200"/>
            <a:ext cx="19716750" cy="7445375"/>
          </a:xfrm>
        </p:spPr>
        <p:txBody>
          <a:bodyPr/>
          <a:lstStyle/>
          <a:p>
            <a:r>
              <a:rPr lang="en-US" dirty="0"/>
              <a:t>Intro to architecture</a:t>
            </a:r>
          </a:p>
          <a:p>
            <a:r>
              <a:rPr lang="en-US" dirty="0"/>
              <a:t>What is a plugin</a:t>
            </a:r>
          </a:p>
          <a:p>
            <a:r>
              <a:rPr lang="en-US" dirty="0"/>
              <a:t>A solution for plugins*</a:t>
            </a:r>
          </a:p>
          <a:p>
            <a:r>
              <a:rPr lang="en-US" dirty="0"/>
              <a:t>Demo</a:t>
            </a:r>
          </a:p>
          <a:p>
            <a:r>
              <a:rPr lang="en-US" dirty="0"/>
              <a:t>Pros/Cons</a:t>
            </a:r>
          </a:p>
          <a:p>
            <a:r>
              <a:rPr lang="en-US" dirty="0"/>
              <a:t>Summary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7950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2860000" cy="11734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3E3823-1383-45E7-B203-A4C11BC5383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99" b="4997"/>
          <a:stretch/>
        </p:blipFill>
        <p:spPr>
          <a:xfrm>
            <a:off x="20" y="1"/>
            <a:ext cx="22859980" cy="117347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20CF3B0-EE72-456C-88E2-4AF6DD1174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1626" y="1823808"/>
            <a:ext cx="6212183" cy="8087183"/>
          </a:xfrm>
        </p:spPr>
        <p:txBody>
          <a:bodyPr>
            <a:normAutofit/>
          </a:bodyPr>
          <a:lstStyle/>
          <a:p>
            <a:pPr algn="r"/>
            <a:r>
              <a:rPr lang="en-US" sz="7200" dirty="0">
                <a:solidFill>
                  <a:srgbClr val="FFFFFF"/>
                </a:solidFill>
              </a:rPr>
              <a:t>Intro to architecture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725072" y="3911600"/>
            <a:ext cx="0" cy="39116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85591-4CA0-46B7-8944-D91EC57318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66335" y="2537138"/>
            <a:ext cx="10771285" cy="7373853"/>
          </a:xfrm>
        </p:spPr>
        <p:txBody>
          <a:bodyPr anchor="ctr">
            <a:normAutofit/>
          </a:bodyPr>
          <a:lstStyle/>
          <a:p>
            <a:r>
              <a:rPr lang="en-US" sz="3600" b="1" dirty="0">
                <a:solidFill>
                  <a:srgbClr val="FFFFFF"/>
                </a:solidFill>
              </a:rPr>
              <a:t>Fundamental structural choices</a:t>
            </a:r>
          </a:p>
          <a:p>
            <a:r>
              <a:rPr lang="en-US" sz="3600" b="1" dirty="0">
                <a:solidFill>
                  <a:srgbClr val="FFFFFF"/>
                </a:solidFill>
              </a:rPr>
              <a:t>Costly to change</a:t>
            </a:r>
          </a:p>
          <a:p>
            <a:r>
              <a:rPr lang="en-US" sz="3600" b="1" dirty="0">
                <a:solidFill>
                  <a:srgbClr val="FFFFFF"/>
                </a:solidFill>
              </a:rPr>
              <a:t>Focus on different qualities</a:t>
            </a:r>
          </a:p>
          <a:p>
            <a:endParaRPr lang="en-US" sz="36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58698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2860000" cy="11734798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close up of a white background&#10;&#10;Description generated with high confidence">
            <a:extLst>
              <a:ext uri="{FF2B5EF4-FFF2-40B4-BE49-F238E27FC236}">
                <a16:creationId xmlns:a16="http://schemas.microsoft.com/office/drawing/2014/main" id="{062C73FB-0D5F-432B-92C3-A8CAD595F0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096"/>
          <a:stretch/>
        </p:blipFill>
        <p:spPr>
          <a:xfrm>
            <a:off x="20" y="1"/>
            <a:ext cx="22859980" cy="117347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549CE25-19DE-4C35-9924-14D5B507F4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0" y="1920486"/>
            <a:ext cx="17145000" cy="49631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115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What is my problem?</a:t>
            </a:r>
          </a:p>
        </p:txBody>
      </p:sp>
    </p:spTree>
    <p:extLst>
      <p:ext uri="{BB962C8B-B14F-4D97-AF65-F5344CB8AC3E}">
        <p14:creationId xmlns:p14="http://schemas.microsoft.com/office/powerpoint/2010/main" val="8624581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7">
            <a:extLst>
              <a:ext uri="{FF2B5EF4-FFF2-40B4-BE49-F238E27FC236}">
                <a16:creationId xmlns:a16="http://schemas.microsoft.com/office/drawing/2014/main" id="{3DE3F7B9-1279-47E9-A2A7-E389DC6ACC3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12" b="14123"/>
          <a:stretch/>
        </p:blipFill>
        <p:spPr>
          <a:xfrm>
            <a:off x="-1" y="10"/>
            <a:ext cx="22860001" cy="798563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E09A529-E47C-4634-BB98-0A9526C372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2860000" cy="11734800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569C1A01-6FB5-43CE-ADCC-936728ACAC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730500" y="7508874"/>
            <a:ext cx="1545167" cy="1202887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BCA99C-A6DD-4F11-B2ED-17836BE4A3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9371" y="7787329"/>
            <a:ext cx="9415841" cy="2583660"/>
          </a:xfrm>
        </p:spPr>
        <p:txBody>
          <a:bodyPr>
            <a:normAutofit/>
          </a:bodyPr>
          <a:lstStyle/>
          <a:p>
            <a:r>
              <a:rPr lang="en-US" sz="7200" dirty="0">
                <a:solidFill>
                  <a:srgbClr val="000000"/>
                </a:solidFill>
              </a:rPr>
              <a:t>What is a Plug-in?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EE5B485D-12E5-4FA6-B621-E5A206010E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31713" y="7787329"/>
            <a:ext cx="9237020" cy="2583667"/>
          </a:xfrm>
        </p:spPr>
        <p:txBody>
          <a:bodyPr anchor="ctr">
            <a:normAutofit lnSpcReduction="10000"/>
          </a:bodyPr>
          <a:lstStyle/>
          <a:p>
            <a:r>
              <a:rPr lang="en-US" sz="3200" dirty="0">
                <a:solidFill>
                  <a:srgbClr val="000000"/>
                </a:solidFill>
              </a:rPr>
              <a:t>A piece of software – a component</a:t>
            </a:r>
          </a:p>
          <a:p>
            <a:r>
              <a:rPr lang="en-US" sz="3200" dirty="0">
                <a:solidFill>
                  <a:srgbClr val="000000"/>
                </a:solidFill>
              </a:rPr>
              <a:t>Extend or enhance existing functionality</a:t>
            </a:r>
          </a:p>
          <a:p>
            <a:r>
              <a:rPr lang="en-US" sz="3200">
                <a:solidFill>
                  <a:srgbClr val="000000"/>
                </a:solidFill>
              </a:rPr>
              <a:t>Adds </a:t>
            </a:r>
            <a:r>
              <a:rPr lang="en-US" sz="3200" dirty="0">
                <a:solidFill>
                  <a:srgbClr val="000000"/>
                </a:solidFill>
              </a:rPr>
              <a:t>new features</a:t>
            </a:r>
          </a:p>
          <a:p>
            <a:r>
              <a:rPr lang="en-US" sz="3200" dirty="0">
                <a:solidFill>
                  <a:srgbClr val="000000"/>
                </a:solidFill>
              </a:rPr>
              <a:t>Can not live on it’s own</a:t>
            </a:r>
          </a:p>
        </p:txBody>
      </p:sp>
    </p:spTree>
    <p:extLst>
      <p:ext uri="{BB962C8B-B14F-4D97-AF65-F5344CB8AC3E}">
        <p14:creationId xmlns:p14="http://schemas.microsoft.com/office/powerpoint/2010/main" val="688810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A close up of a white wall&#10;&#10;Description generated with high confidence">
            <a:extLst>
              <a:ext uri="{FF2B5EF4-FFF2-40B4-BE49-F238E27FC236}">
                <a16:creationId xmlns:a16="http://schemas.microsoft.com/office/drawing/2014/main" id="{2C79867A-586E-4FDC-82F3-323C21F2BE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978" b="19688"/>
          <a:stretch/>
        </p:blipFill>
        <p:spPr>
          <a:xfrm>
            <a:off x="-1" y="10"/>
            <a:ext cx="22860001" cy="7985639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E09A529-E47C-4634-BB98-0A9526C372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2860000" cy="11734800"/>
          </a:xfrm>
          <a:prstGeom prst="rect">
            <a:avLst/>
          </a:prstGeom>
        </p:spPr>
      </p:pic>
      <p:sp>
        <p:nvSpPr>
          <p:cNvPr id="27" name="Oval 26">
            <a:extLst>
              <a:ext uri="{FF2B5EF4-FFF2-40B4-BE49-F238E27FC236}">
                <a16:creationId xmlns:a16="http://schemas.microsoft.com/office/drawing/2014/main" id="{569C1A01-6FB5-43CE-ADCC-936728ACAC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730500" y="7508874"/>
            <a:ext cx="1545167" cy="1202887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F10E8A-666F-46D2-8C91-B7412AEBF2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9371" y="7787329"/>
            <a:ext cx="9415841" cy="2583660"/>
          </a:xfrm>
        </p:spPr>
        <p:txBody>
          <a:bodyPr>
            <a:normAutofit/>
          </a:bodyPr>
          <a:lstStyle/>
          <a:p>
            <a:r>
              <a:rPr lang="en-US" sz="7200" dirty="0">
                <a:solidFill>
                  <a:srgbClr val="000000"/>
                </a:solidFill>
              </a:rPr>
              <a:t>An interface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D40D9D-9567-4306-A351-281E36D2B7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31713" y="7787329"/>
            <a:ext cx="9237020" cy="2583667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200" dirty="0">
                <a:solidFill>
                  <a:srgbClr val="000000"/>
                </a:solidFill>
              </a:rPr>
              <a:t>CEE 7/5 socket</a:t>
            </a:r>
          </a:p>
          <a:p>
            <a:pPr>
              <a:lnSpc>
                <a:spcPct val="90000"/>
              </a:lnSpc>
            </a:pPr>
            <a:r>
              <a:rPr lang="en-US" sz="3200" dirty="0">
                <a:solidFill>
                  <a:srgbClr val="000000"/>
                </a:solidFill>
              </a:rPr>
              <a:t>CEE 7/6 plug</a:t>
            </a:r>
          </a:p>
          <a:p>
            <a:pPr>
              <a:lnSpc>
                <a:spcPct val="90000"/>
              </a:lnSpc>
            </a:pPr>
            <a:r>
              <a:rPr lang="en-US" sz="3200" dirty="0">
                <a:solidFill>
                  <a:srgbClr val="000000"/>
                </a:solidFill>
              </a:rPr>
              <a:t>230V AC</a:t>
            </a:r>
          </a:p>
          <a:p>
            <a:pPr>
              <a:lnSpc>
                <a:spcPct val="90000"/>
              </a:lnSpc>
            </a:pPr>
            <a:r>
              <a:rPr lang="en-US" sz="3200" dirty="0">
                <a:solidFill>
                  <a:srgbClr val="000000"/>
                </a:solidFill>
              </a:rPr>
              <a:t>50 Hz</a:t>
            </a:r>
          </a:p>
        </p:txBody>
      </p:sp>
    </p:spTree>
    <p:extLst>
      <p:ext uri="{BB962C8B-B14F-4D97-AF65-F5344CB8AC3E}">
        <p14:creationId xmlns:p14="http://schemas.microsoft.com/office/powerpoint/2010/main" val="1299598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76">
            <a:extLst>
              <a:ext uri="{FF2B5EF4-FFF2-40B4-BE49-F238E27FC236}">
                <a16:creationId xmlns:a16="http://schemas.microsoft.com/office/drawing/2014/main" id="{56827C3C-D52F-46CE-A441-3CD6A1A6A0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81" y="0"/>
            <a:ext cx="22860000" cy="11734800"/>
          </a:xfrm>
          <a:prstGeom prst="rect">
            <a:avLst/>
          </a:prstGeom>
          <a:solidFill>
            <a:schemeClr val="bg1">
              <a:lumMod val="8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F52A8B51-0A89-497B-B882-6658E029A3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06500" y="1101041"/>
            <a:ext cx="6604778" cy="9532715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8" name="Picture 6" descr="Related image">
            <a:extLst>
              <a:ext uri="{FF2B5EF4-FFF2-40B4-BE49-F238E27FC236}">
                <a16:creationId xmlns:a16="http://schemas.microsoft.com/office/drawing/2014/main" id="{0B492D4C-A624-4F9B-8C64-FA2220E015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09750" y="3168258"/>
            <a:ext cx="5398280" cy="5398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1" name="Rectangle 80">
            <a:extLst>
              <a:ext uri="{FF2B5EF4-FFF2-40B4-BE49-F238E27FC236}">
                <a16:creationId xmlns:a16="http://schemas.microsoft.com/office/drawing/2014/main" id="{EB1CEFBF-6F09-4052-862B-E219DA1575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2903" y="1101041"/>
            <a:ext cx="6604778" cy="9532715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80" name="Picture 8" descr="Image result for electrical socket adapter">
            <a:extLst>
              <a:ext uri="{FF2B5EF4-FFF2-40B4-BE49-F238E27FC236}">
                <a16:creationId xmlns:a16="http://schemas.microsoft.com/office/drawing/2014/main" id="{0ADFB0FC-9E1E-4E16-9874-C6B467D905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77"/>
          <a:stretch/>
        </p:blipFill>
        <p:spPr bwMode="auto">
          <a:xfrm>
            <a:off x="8714955" y="3167929"/>
            <a:ext cx="5400675" cy="5061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3" name="Rectangle 82">
            <a:extLst>
              <a:ext uri="{FF2B5EF4-FFF2-40B4-BE49-F238E27FC236}">
                <a16:creationId xmlns:a16="http://schemas.microsoft.com/office/drawing/2014/main" id="{BCB5D417-2A71-445D-B4C7-9E814D633D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42838" y="1101041"/>
            <a:ext cx="6604777" cy="9532715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Image result for electrical socket adapter">
            <a:extLst>
              <a:ext uri="{FF2B5EF4-FFF2-40B4-BE49-F238E27FC236}">
                <a16:creationId xmlns:a16="http://schemas.microsoft.com/office/drawing/2014/main" id="{E807EBC5-EF65-4051-AF1B-42F60AFBD8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644889" y="3167061"/>
            <a:ext cx="5400675" cy="540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68514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Avenir Roman"/>
        <a:ea typeface="Avenir Roman"/>
        <a:cs typeface="Avenir Roman"/>
      </a:majorFont>
      <a:minorFont>
        <a:latin typeface="Helvetica"/>
        <a:ea typeface="Helvetica"/>
        <a:cs typeface="Helvetica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3462" tIns="43462" rIns="43462" bIns="43462" numCol="1" spcCol="38100" rtlCol="0" anchor="ctr">
        <a:spAutoFit/>
      </a:bodyPr>
      <a:lstStyle>
        <a:defPPr marL="0" marR="0" indent="0" algn="ctr" defTabSz="70626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3462" tIns="43462" rIns="43462" bIns="43462" numCol="1" spcCol="38100" rtlCol="0" anchor="ctr">
        <a:spAutoFit/>
      </a:bodyPr>
      <a:lstStyle>
        <a:defPPr marL="0" marR="0" indent="0" algn="ctr" defTabSz="70626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185</TotalTime>
  <Words>542</Words>
  <Application>Microsoft Office PowerPoint</Application>
  <PresentationFormat>Custom</PresentationFormat>
  <Paragraphs>187</Paragraphs>
  <Slides>28</Slides>
  <Notes>20</Notes>
  <HiddenSlides>0</HiddenSlides>
  <MMClips>3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6" baseType="lpstr">
      <vt:lpstr>Arial</vt:lpstr>
      <vt:lpstr>Avenir Roman</vt:lpstr>
      <vt:lpstr>Calibri</vt:lpstr>
      <vt:lpstr>Calibri Light</vt:lpstr>
      <vt:lpstr>Helvetica LT CondensedBlack</vt:lpstr>
      <vt:lpstr>Myriad Pro Cond</vt:lpstr>
      <vt:lpstr>Open Sans</vt:lpstr>
      <vt:lpstr>Custom Design</vt:lpstr>
      <vt:lpstr>PowerPoint Presentation</vt:lpstr>
      <vt:lpstr>Plug-ins and what not…</vt:lpstr>
      <vt:lpstr>Attention</vt:lpstr>
      <vt:lpstr>Agenda</vt:lpstr>
      <vt:lpstr>Intro to architecture</vt:lpstr>
      <vt:lpstr>What is my problem?</vt:lpstr>
      <vt:lpstr>What is a Plug-in?</vt:lpstr>
      <vt:lpstr>An interface</vt:lpstr>
      <vt:lpstr>PowerPoint Presentation</vt:lpstr>
      <vt:lpstr>PowerPoint Presentation</vt:lpstr>
      <vt:lpstr>PowerPoint Presentation</vt:lpstr>
      <vt:lpstr>…back to software…</vt:lpstr>
      <vt:lpstr>PowerPoint Presentation</vt:lpstr>
      <vt:lpstr>A Plugin based solution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DEMO</vt:lpstr>
      <vt:lpstr>PowerPoint Presentation</vt:lpstr>
      <vt:lpstr>Summary</vt:lpstr>
      <vt:lpstr>PowerPoint Presentation</vt:lpstr>
      <vt:lpstr>Connect 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Martin Chaov</dc:creator>
  <cp:lastModifiedBy>Martin Chaov</cp:lastModifiedBy>
  <cp:revision>46</cp:revision>
  <dcterms:created xsi:type="dcterms:W3CDTF">2019-05-10T08:23:50Z</dcterms:created>
  <dcterms:modified xsi:type="dcterms:W3CDTF">2019-05-11T13:28:33Z</dcterms:modified>
</cp:coreProperties>
</file>